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4" r:id="rId2"/>
    <p:sldId id="265" r:id="rId3"/>
    <p:sldId id="268" r:id="rId4"/>
    <p:sldId id="269" r:id="rId5"/>
    <p:sldId id="270" r:id="rId6"/>
    <p:sldId id="271" r:id="rId7"/>
    <p:sldId id="272" r:id="rId8"/>
    <p:sldId id="273" r:id="rId9"/>
    <p:sldId id="27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200"/>
    <a:srgbClr val="6633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614" autoAdjust="0"/>
  </p:normalViewPr>
  <p:slideViewPr>
    <p:cSldViewPr>
      <p:cViewPr varScale="1">
        <p:scale>
          <a:sx n="59" d="100"/>
          <a:sy n="59" d="100"/>
        </p:scale>
        <p:origin x="283" y="5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0F37B6-2286-47C9-95A0-9372B08898B0}" type="datetimeFigureOut">
              <a:rPr lang="en-US" smtClean="0"/>
              <a:pPr/>
              <a:t>1/5/2018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1C9928-AE5F-4CA4-B02D-22740B8988CD}" type="slidenum">
              <a:rPr lang="en-US" smtClean="0"/>
              <a:pPr/>
              <a:t>‹#›</a:t>
            </a:fld>
            <a:endParaRPr lang="en-US"/>
          </a:p>
        </p:txBody>
      </p:sp>
    </p:spTree>
    <p:extLst>
      <p:ext uri="{BB962C8B-B14F-4D97-AF65-F5344CB8AC3E}">
        <p14:creationId xmlns:p14="http://schemas.microsoft.com/office/powerpoint/2010/main" val="2473470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Start the slide show using the buttons at the top or bottom of the screen. Discuss the content in these notes and on the lesson plan with students.</a:t>
            </a:r>
          </a:p>
          <a:p>
            <a:endParaRPr lang="en-US" dirty="0"/>
          </a:p>
        </p:txBody>
      </p:sp>
      <p:sp>
        <p:nvSpPr>
          <p:cNvPr id="4" name="Slide Number Placeholder 3"/>
          <p:cNvSpPr>
            <a:spLocks noGrp="1"/>
          </p:cNvSpPr>
          <p:nvPr>
            <p:ph type="sldNum" sz="quarter" idx="10"/>
          </p:nvPr>
        </p:nvSpPr>
        <p:spPr/>
        <p:txBody>
          <a:bodyPr/>
          <a:lstStyle/>
          <a:p>
            <a:fld id="{CD11367E-4C69-493F-972B-2E890D42C84C}" type="slidenum">
              <a:rPr lang="en-US" smtClean="0"/>
              <a:pPr/>
              <a:t>1</a:t>
            </a:fld>
            <a:endParaRPr lang="en-US"/>
          </a:p>
        </p:txBody>
      </p:sp>
    </p:spTree>
    <p:extLst>
      <p:ext uri="{BB962C8B-B14F-4D97-AF65-F5344CB8AC3E}">
        <p14:creationId xmlns:p14="http://schemas.microsoft.com/office/powerpoint/2010/main" val="3034003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Review the previous lesson about the mosquito life cycle by asking students about each stage in a mosquito’s life—egg, larva, pupa, and adult—before you reveal the stages on screen. Ask students questions to get them thinking, such as, “How does a mosquito begin it’s life?” and “What does a mosquito larva need to live?”</a:t>
            </a:r>
            <a:endParaRPr lang="en-US" dirty="0"/>
          </a:p>
        </p:txBody>
      </p:sp>
      <p:sp>
        <p:nvSpPr>
          <p:cNvPr id="4" name="Slide Number Placeholder 3"/>
          <p:cNvSpPr>
            <a:spLocks noGrp="1"/>
          </p:cNvSpPr>
          <p:nvPr>
            <p:ph type="sldNum" sz="quarter" idx="10"/>
          </p:nvPr>
        </p:nvSpPr>
        <p:spPr/>
        <p:txBody>
          <a:bodyPr/>
          <a:lstStyle/>
          <a:p>
            <a:fld id="{CD11367E-4C69-493F-972B-2E890D42C84C}" type="slidenum">
              <a:rPr lang="en-US" smtClean="0"/>
              <a:pPr/>
              <a:t>2</a:t>
            </a:fld>
            <a:endParaRPr lang="en-US"/>
          </a:p>
        </p:txBody>
      </p:sp>
    </p:spTree>
    <p:extLst>
      <p:ext uri="{BB962C8B-B14F-4D97-AF65-F5344CB8AC3E}">
        <p14:creationId xmlns:p14="http://schemas.microsoft.com/office/powerpoint/2010/main" val="4259436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Ask the class why the </a:t>
            </a:r>
            <a:r>
              <a:rPr lang="en-US" b="1" dirty="0"/>
              <a:t>Sun</a:t>
            </a:r>
            <a:r>
              <a:rPr lang="en-US" dirty="0"/>
              <a:t> is so important for life on Earth. Discuss how it provides the energy which plants (</a:t>
            </a:r>
            <a:r>
              <a:rPr lang="en-US" b="1" dirty="0"/>
              <a:t>producers</a:t>
            </a:r>
            <a:r>
              <a:rPr lang="en-US" dirty="0"/>
              <a:t>) use to make food, and that the plants then become food for animals (</a:t>
            </a:r>
            <a:r>
              <a:rPr lang="en-US" b="1" dirty="0"/>
              <a:t>consumers</a:t>
            </a:r>
            <a:r>
              <a:rPr lang="en-US" dirty="0"/>
              <a:t>) like mosquito larvae. Mosquito fish are predators which can eat the larvae and other animals, and birds like egrets can eat the fish, continuing the </a:t>
            </a:r>
            <a:r>
              <a:rPr lang="en-US" b="1" dirty="0"/>
              <a:t>food chain</a:t>
            </a:r>
            <a:r>
              <a:rPr lang="en-US" dirty="0"/>
              <a:t>. Dragonflies are one animal that can eat adult mosquitoes. Discuss how all the living and nonliving things are interconnected in an </a:t>
            </a:r>
            <a:r>
              <a:rPr lang="en-US" b="1" dirty="0"/>
              <a:t>ecosystem</a:t>
            </a:r>
            <a:r>
              <a:rPr lang="en-US" dirty="0"/>
              <a:t>—in this case a wetland ecosystem which is known for having a lot of </a:t>
            </a:r>
            <a:r>
              <a:rPr lang="en-US" b="1" dirty="0"/>
              <a:t>biodiversity</a:t>
            </a:r>
            <a:r>
              <a:rPr lang="en-US" dirty="0"/>
              <a:t> (different types of living things). Explain that </a:t>
            </a:r>
            <a:r>
              <a:rPr lang="en-US" b="1" dirty="0"/>
              <a:t>organisms</a:t>
            </a:r>
            <a:r>
              <a:rPr lang="en-US" dirty="0"/>
              <a:t> (living things) in an ecosystem actually interact in a </a:t>
            </a:r>
            <a:r>
              <a:rPr lang="en-US" b="1" dirty="0"/>
              <a:t>food web</a:t>
            </a:r>
            <a:r>
              <a:rPr lang="en-US" dirty="0"/>
              <a:t>, because they both eat and are eaten by other organisms. </a:t>
            </a:r>
          </a:p>
          <a:p>
            <a:endParaRPr lang="en-US" dirty="0"/>
          </a:p>
          <a:p>
            <a:r>
              <a:rPr lang="en-US" i="1" dirty="0"/>
              <a:t>Optional: </a:t>
            </a:r>
            <a:r>
              <a:rPr lang="en-US" dirty="0"/>
              <a:t>Call on volunteers to act out a food chain for the rest of the class. Start with a volunteer to play the Sun, holding up their arms in a big circle above their head. Then ask for a volunteer to play an organism which can make food from the Sun, followed by mosquito larvae which can eat the producers, fish that can eat them, etc. Ask the students to try to make themselves look and/or act like the organisms they are playing.</a:t>
            </a:r>
          </a:p>
          <a:p>
            <a:endParaRPr lang="en-US" dirty="0"/>
          </a:p>
        </p:txBody>
      </p:sp>
      <p:sp>
        <p:nvSpPr>
          <p:cNvPr id="4" name="Slide Number Placeholder 3"/>
          <p:cNvSpPr>
            <a:spLocks noGrp="1"/>
          </p:cNvSpPr>
          <p:nvPr>
            <p:ph type="sldNum" sz="quarter" idx="10"/>
          </p:nvPr>
        </p:nvSpPr>
        <p:spPr/>
        <p:txBody>
          <a:bodyPr/>
          <a:lstStyle/>
          <a:p>
            <a:fld id="{FF1C9928-AE5F-4CA4-B02D-22740B8988CD}" type="slidenum">
              <a:rPr lang="en-US" smtClean="0"/>
              <a:pPr/>
              <a:t>3</a:t>
            </a:fld>
            <a:endParaRPr lang="en-US"/>
          </a:p>
        </p:txBody>
      </p:sp>
    </p:spTree>
    <p:extLst>
      <p:ext uri="{BB962C8B-B14F-4D97-AF65-F5344CB8AC3E}">
        <p14:creationId xmlns:p14="http://schemas.microsoft.com/office/powerpoint/2010/main" val="350359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Discuss how mosquitoes can be most active at dusk, with female mosquitoes who have mated sucking the blood of other animals, such as birds and humans. Fortunately, predators such as bats are active at night, too, and they eat tons of insects like mosquitoes!</a:t>
            </a:r>
            <a:endParaRPr lang="en-US" dirty="0"/>
          </a:p>
        </p:txBody>
      </p:sp>
      <p:sp>
        <p:nvSpPr>
          <p:cNvPr id="4" name="Slide Number Placeholder 3"/>
          <p:cNvSpPr>
            <a:spLocks noGrp="1"/>
          </p:cNvSpPr>
          <p:nvPr>
            <p:ph type="sldNum" sz="quarter" idx="10"/>
          </p:nvPr>
        </p:nvSpPr>
        <p:spPr/>
        <p:txBody>
          <a:bodyPr/>
          <a:lstStyle/>
          <a:p>
            <a:fld id="{FF1C9928-AE5F-4CA4-B02D-22740B8988CD}" type="slidenum">
              <a:rPr lang="en-US" smtClean="0"/>
              <a:pPr/>
              <a:t>4</a:t>
            </a:fld>
            <a:endParaRPr lang="en-US"/>
          </a:p>
        </p:txBody>
      </p:sp>
    </p:spTree>
    <p:extLst>
      <p:ext uri="{BB962C8B-B14F-4D97-AF65-F5344CB8AC3E}">
        <p14:creationId xmlns:p14="http://schemas.microsoft.com/office/powerpoint/2010/main" val="1023298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Discuss how backyard ecosystems, including how standing water sources usually don’t contain predators like fish controlling insect populations. Many adult mosquitoes can be produced in less than a week after eggs are laid, especially in the warmer months, which is why it is so important to dump standing water. Water features like ponds should not have </a:t>
            </a:r>
            <a:r>
              <a:rPr lang="en-US" sz="1200" b="1" kern="1200" dirty="0">
                <a:solidFill>
                  <a:schemeClr val="tx1"/>
                </a:solidFill>
                <a:effectLst/>
                <a:latin typeface="+mn-lt"/>
                <a:ea typeface="+mn-ea"/>
                <a:cs typeface="+mn-cs"/>
              </a:rPr>
              <a:t>stagnant </a:t>
            </a:r>
            <a:r>
              <a:rPr lang="en-US" sz="1200" kern="1200" dirty="0">
                <a:solidFill>
                  <a:schemeClr val="tx1"/>
                </a:solidFill>
                <a:effectLst/>
                <a:latin typeface="+mn-lt"/>
                <a:ea typeface="+mn-ea"/>
                <a:cs typeface="+mn-cs"/>
              </a:rPr>
              <a:t>(standing) water, which mosquitoes need to develop. Fortunately, other predators like swallows can eat adult mosquitoes, too, and Clackamas County Vector Control can provide mosquito fish for human-made backyard ponds.</a:t>
            </a:r>
            <a:endParaRPr lang="en-US" dirty="0"/>
          </a:p>
        </p:txBody>
      </p:sp>
      <p:sp>
        <p:nvSpPr>
          <p:cNvPr id="4" name="Slide Number Placeholder 3"/>
          <p:cNvSpPr>
            <a:spLocks noGrp="1"/>
          </p:cNvSpPr>
          <p:nvPr>
            <p:ph type="sldNum" sz="quarter" idx="10"/>
          </p:nvPr>
        </p:nvSpPr>
        <p:spPr/>
        <p:txBody>
          <a:bodyPr/>
          <a:lstStyle/>
          <a:p>
            <a:fld id="{FF1C9928-AE5F-4CA4-B02D-22740B8988CD}" type="slidenum">
              <a:rPr lang="en-US" smtClean="0"/>
              <a:pPr/>
              <a:t>5</a:t>
            </a:fld>
            <a:endParaRPr lang="en-US"/>
          </a:p>
        </p:txBody>
      </p:sp>
    </p:spTree>
    <p:extLst>
      <p:ext uri="{BB962C8B-B14F-4D97-AF65-F5344CB8AC3E}">
        <p14:creationId xmlns:p14="http://schemas.microsoft.com/office/powerpoint/2010/main" val="3815381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how mosquitoes can transmit diseases when feeding on blood. Saliva from the mosquito goes into the </a:t>
            </a:r>
            <a:r>
              <a:rPr lang="en-US" b="1" dirty="0"/>
              <a:t>host</a:t>
            </a:r>
            <a:r>
              <a:rPr lang="en-US" dirty="0"/>
              <a:t> (the organism being fed on), carrying the </a:t>
            </a:r>
            <a:r>
              <a:rPr lang="en-US" b="1" dirty="0"/>
              <a:t>pathogens</a:t>
            </a:r>
            <a:r>
              <a:rPr lang="en-US" dirty="0"/>
              <a:t> such as West Nile virus.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visuals can help show the process of infection: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Video: “</a:t>
            </a:r>
            <a:r>
              <a:rPr lang="en-US" sz="1200" b="0" i="0" kern="1200" dirty="0">
                <a:solidFill>
                  <a:schemeClr val="tx1"/>
                </a:solidFill>
                <a:effectLst/>
                <a:latin typeface="+mn-lt"/>
                <a:ea typeface="+mn-ea"/>
                <a:cs typeface="+mn-cs"/>
              </a:rPr>
              <a:t>How Mosquitoes Transmit Virus to Humans”</a:t>
            </a:r>
            <a:r>
              <a:rPr lang="en-US" dirty="0"/>
              <a:t>: https://www.youtube.com/watch?v=AdOG7tij3lA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Infographics: https://www.washingtonpost.com/apps/g/page/national/how-a-bloodsucker-transmits-the-zika-virus/1964/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from https://pixnio.com/fauna-animals/insects-and-bugs/mosquito/an-anopheles-stephensi-mosquito-is-obtaining-a-blood-meal-from-a-human-host-through-its-pointed-proboscis</a:t>
            </a:r>
          </a:p>
          <a:p>
            <a:endParaRPr lang="en-US" dirty="0"/>
          </a:p>
        </p:txBody>
      </p:sp>
      <p:sp>
        <p:nvSpPr>
          <p:cNvPr id="4" name="Slide Number Placeholder 3"/>
          <p:cNvSpPr>
            <a:spLocks noGrp="1"/>
          </p:cNvSpPr>
          <p:nvPr>
            <p:ph type="sldNum" sz="quarter" idx="10"/>
          </p:nvPr>
        </p:nvSpPr>
        <p:spPr/>
        <p:txBody>
          <a:bodyPr/>
          <a:lstStyle/>
          <a:p>
            <a:fld id="{FF1C9928-AE5F-4CA4-B02D-22740B8988CD}" type="slidenum">
              <a:rPr lang="en-US" smtClean="0"/>
              <a:pPr/>
              <a:t>6</a:t>
            </a:fld>
            <a:endParaRPr lang="en-US"/>
          </a:p>
        </p:txBody>
      </p:sp>
    </p:spTree>
    <p:extLst>
      <p:ext uri="{BB962C8B-B14F-4D97-AF65-F5344CB8AC3E}">
        <p14:creationId xmlns:p14="http://schemas.microsoft.com/office/powerpoint/2010/main" val="674141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West Nile virus is one pathogen which can make people very sick. A mosquito with the virus can infect a host such as a bird, then another mosquito can transmit the virus from the bird to a human. Mosquitoes are considered disease </a:t>
            </a:r>
            <a:r>
              <a:rPr lang="en-US" b="1" dirty="0"/>
              <a:t>vectors</a:t>
            </a:r>
            <a:r>
              <a:rPr lang="en-US" dirty="0"/>
              <a:t> because they can easily spread diseases from one host to another. Many birds and people have died because a mosquito infected them with West Nile virus, malaria, Zika virus and other diseases. Mosquitoes are the deadliest animal in the world to humans.</a:t>
            </a:r>
          </a:p>
          <a:p>
            <a:r>
              <a:rPr lang="en-US" dirty="0"/>
              <a:t>For advanced students: The birds in this case </a:t>
            </a:r>
            <a:r>
              <a:rPr lang="en-US" b="0" dirty="0"/>
              <a:t>can be called </a:t>
            </a:r>
            <a:r>
              <a:rPr lang="en-US" b="1" dirty="0"/>
              <a:t>reservoir hosts </a:t>
            </a:r>
            <a:r>
              <a:rPr lang="en-US" b="0" dirty="0"/>
              <a:t>or </a:t>
            </a:r>
            <a:r>
              <a:rPr lang="en-US" b="1" dirty="0"/>
              <a:t>amplifier hosts</a:t>
            </a:r>
            <a:r>
              <a:rPr lang="en-US" b="0" dirty="0"/>
              <a:t>,</a:t>
            </a:r>
            <a:r>
              <a:rPr lang="en-US" b="1" dirty="0"/>
              <a:t> </a:t>
            </a:r>
            <a:r>
              <a:rPr lang="en-US" b="0" dirty="0"/>
              <a:t>because the disease can multiply in them quickly. They help the pathogen to spread to other mosquitoes, who can spread it to </a:t>
            </a:r>
            <a:r>
              <a:rPr lang="en-US" b="1" dirty="0"/>
              <a:t>incidental hosts </a:t>
            </a:r>
            <a:r>
              <a:rPr lang="en-US" b="0" dirty="0"/>
              <a:t>like humans and horses.</a:t>
            </a:r>
          </a:p>
          <a:p>
            <a:endParaRPr lang="en-US" b="0" dirty="0"/>
          </a:p>
          <a:p>
            <a:r>
              <a:rPr lang="en-US" b="0" dirty="0"/>
              <a:t>Learn more about West Nile Virus and its transmission from the Mayo Clinic: https://www.mayoclinic.org/diseases-conditions/west-nile-virus/symptoms-causes/syc-20350320</a:t>
            </a:r>
            <a:endParaRPr lang="en-US" dirty="0"/>
          </a:p>
        </p:txBody>
      </p:sp>
      <p:sp>
        <p:nvSpPr>
          <p:cNvPr id="4" name="Slide Number Placeholder 3"/>
          <p:cNvSpPr>
            <a:spLocks noGrp="1"/>
          </p:cNvSpPr>
          <p:nvPr>
            <p:ph type="sldNum" sz="quarter" idx="10"/>
          </p:nvPr>
        </p:nvSpPr>
        <p:spPr/>
        <p:txBody>
          <a:bodyPr/>
          <a:lstStyle/>
          <a:p>
            <a:fld id="{FF1C9928-AE5F-4CA4-B02D-22740B8988CD}" type="slidenum">
              <a:rPr lang="en-US" smtClean="0"/>
              <a:pPr/>
              <a:t>7</a:t>
            </a:fld>
            <a:endParaRPr lang="en-US"/>
          </a:p>
        </p:txBody>
      </p:sp>
    </p:spTree>
    <p:extLst>
      <p:ext uri="{BB962C8B-B14F-4D97-AF65-F5344CB8AC3E}">
        <p14:creationId xmlns:p14="http://schemas.microsoft.com/office/powerpoint/2010/main" val="2177176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these strategies to stay safe and other student ideas, such as:</a:t>
            </a:r>
          </a:p>
          <a:p>
            <a:pPr marL="171450" indent="-171450">
              <a:buFontTx/>
              <a:buChar char="-"/>
            </a:pPr>
            <a:r>
              <a:rPr lang="en-US" dirty="0"/>
              <a:t>Dumping standing water</a:t>
            </a:r>
          </a:p>
          <a:p>
            <a:pPr marL="171450" indent="-171450">
              <a:buFontTx/>
              <a:buChar char="-"/>
            </a:pPr>
            <a:r>
              <a:rPr lang="en-US" dirty="0"/>
              <a:t>Being especially careful at dusk and dawn</a:t>
            </a:r>
          </a:p>
          <a:p>
            <a:pPr marL="171450" indent="-171450">
              <a:buFontTx/>
              <a:buChar char="-"/>
            </a:pPr>
            <a:r>
              <a:rPr lang="en-US" dirty="0"/>
              <a:t>Using an electric fan if sitting outside in evening</a:t>
            </a:r>
          </a:p>
        </p:txBody>
      </p:sp>
      <p:sp>
        <p:nvSpPr>
          <p:cNvPr id="4" name="Slide Number Placeholder 3"/>
          <p:cNvSpPr>
            <a:spLocks noGrp="1"/>
          </p:cNvSpPr>
          <p:nvPr>
            <p:ph type="sldNum" sz="quarter" idx="10"/>
          </p:nvPr>
        </p:nvSpPr>
        <p:spPr/>
        <p:txBody>
          <a:bodyPr/>
          <a:lstStyle/>
          <a:p>
            <a:fld id="{CD11367E-4C69-493F-972B-2E890D42C84C}" type="slidenum">
              <a:rPr lang="en-US" smtClean="0"/>
              <a:pPr/>
              <a:t>8</a:t>
            </a:fld>
            <a:endParaRPr lang="en-US"/>
          </a:p>
        </p:txBody>
      </p:sp>
    </p:spTree>
    <p:extLst>
      <p:ext uri="{BB962C8B-B14F-4D97-AF65-F5344CB8AC3E}">
        <p14:creationId xmlns:p14="http://schemas.microsoft.com/office/powerpoint/2010/main" val="3753919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experiment explained in the lesson plan.</a:t>
            </a:r>
          </a:p>
        </p:txBody>
      </p:sp>
      <p:sp>
        <p:nvSpPr>
          <p:cNvPr id="4" name="Slide Number Placeholder 3"/>
          <p:cNvSpPr>
            <a:spLocks noGrp="1"/>
          </p:cNvSpPr>
          <p:nvPr>
            <p:ph type="sldNum" sz="quarter" idx="10"/>
          </p:nvPr>
        </p:nvSpPr>
        <p:spPr/>
        <p:txBody>
          <a:bodyPr/>
          <a:lstStyle/>
          <a:p>
            <a:fld id="{FF1C9928-AE5F-4CA4-B02D-22740B8988CD}" type="slidenum">
              <a:rPr lang="en-US" smtClean="0"/>
              <a:pPr/>
              <a:t>9</a:t>
            </a:fld>
            <a:endParaRPr lang="en-US"/>
          </a:p>
        </p:txBody>
      </p:sp>
    </p:spTree>
    <p:extLst>
      <p:ext uri="{BB962C8B-B14F-4D97-AF65-F5344CB8AC3E}">
        <p14:creationId xmlns:p14="http://schemas.microsoft.com/office/powerpoint/2010/main" val="512864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FA41A2-855D-4F87-9FD8-9F46F996359E}" type="datetimeFigureOut">
              <a:rPr lang="en-US" smtClean="0"/>
              <a:pPr/>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FBFBD-6FD4-4272-ADE8-BC1EAEF2AB6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FA41A2-855D-4F87-9FD8-9F46F996359E}" type="datetimeFigureOut">
              <a:rPr lang="en-US" smtClean="0"/>
              <a:pPr/>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FBFBD-6FD4-4272-ADE8-BC1EAEF2AB6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FA41A2-855D-4F87-9FD8-9F46F996359E}" type="datetimeFigureOut">
              <a:rPr lang="en-US" smtClean="0"/>
              <a:pPr/>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FBFBD-6FD4-4272-ADE8-BC1EAEF2AB6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FA41A2-855D-4F87-9FD8-9F46F996359E}" type="datetimeFigureOut">
              <a:rPr lang="en-US" smtClean="0"/>
              <a:pPr/>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FBFBD-6FD4-4272-ADE8-BC1EAEF2AB6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FA41A2-855D-4F87-9FD8-9F46F996359E}" type="datetimeFigureOut">
              <a:rPr lang="en-US" smtClean="0"/>
              <a:pPr/>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FBFBD-6FD4-4272-ADE8-BC1EAEF2AB6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FA41A2-855D-4F87-9FD8-9F46F996359E}" type="datetimeFigureOut">
              <a:rPr lang="en-US" smtClean="0"/>
              <a:pPr/>
              <a:t>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DFBFBD-6FD4-4272-ADE8-BC1EAEF2AB6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FA41A2-855D-4F87-9FD8-9F46F996359E}" type="datetimeFigureOut">
              <a:rPr lang="en-US" smtClean="0"/>
              <a:pPr/>
              <a:t>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DFBFBD-6FD4-4272-ADE8-BC1EAEF2AB6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FA41A2-855D-4F87-9FD8-9F46F996359E}" type="datetimeFigureOut">
              <a:rPr lang="en-US" smtClean="0"/>
              <a:pPr/>
              <a:t>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DFBFBD-6FD4-4272-ADE8-BC1EAEF2AB6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FA41A2-855D-4F87-9FD8-9F46F996359E}" type="datetimeFigureOut">
              <a:rPr lang="en-US" smtClean="0"/>
              <a:pPr/>
              <a:t>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DFBFBD-6FD4-4272-ADE8-BC1EAEF2AB6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FA41A2-855D-4F87-9FD8-9F46F996359E}" type="datetimeFigureOut">
              <a:rPr lang="en-US" smtClean="0"/>
              <a:pPr/>
              <a:t>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DFBFBD-6FD4-4272-ADE8-BC1EAEF2AB6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FA41A2-855D-4F87-9FD8-9F46F996359E}" type="datetimeFigureOut">
              <a:rPr lang="en-US" smtClean="0"/>
              <a:pPr/>
              <a:t>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DFBFBD-6FD4-4272-ADE8-BC1EAEF2AB6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FA41A2-855D-4F87-9FD8-9F46F996359E}" type="datetimeFigureOut">
              <a:rPr lang="en-US" smtClean="0"/>
              <a:pPr/>
              <a:t>1/5/2018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DFBFBD-6FD4-4272-ADE8-BC1EAEF2AB6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gif"/><Relationship Id="rId13"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3.png"/><Relationship Id="rId12" Type="http://schemas.openxmlformats.org/officeDocument/2006/relationships/image" Target="../media/image12.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1.gif"/><Relationship Id="rId5" Type="http://schemas.openxmlformats.org/officeDocument/2006/relationships/image" Target="../media/image6.png"/><Relationship Id="rId10" Type="http://schemas.openxmlformats.org/officeDocument/2006/relationships/image" Target="../media/image10.gif"/><Relationship Id="rId4" Type="http://schemas.openxmlformats.org/officeDocument/2006/relationships/image" Target="../media/image5.gif"/><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9.gif"/><Relationship Id="rId13" Type="http://schemas.openxmlformats.org/officeDocument/2006/relationships/image" Target="../media/image24.gif"/><Relationship Id="rId3" Type="http://schemas.openxmlformats.org/officeDocument/2006/relationships/image" Target="../media/image14.gif"/><Relationship Id="rId7" Type="http://schemas.openxmlformats.org/officeDocument/2006/relationships/image" Target="../media/image18.gif"/><Relationship Id="rId12" Type="http://schemas.openxmlformats.org/officeDocument/2006/relationships/image" Target="../media/image23.gif"/><Relationship Id="rId2" Type="http://schemas.openxmlformats.org/officeDocument/2006/relationships/notesSlide" Target="../notesSlides/notesSlide3.xml"/><Relationship Id="rId16" Type="http://schemas.openxmlformats.org/officeDocument/2006/relationships/image" Target="../media/image27.gif"/><Relationship Id="rId1" Type="http://schemas.openxmlformats.org/officeDocument/2006/relationships/slideLayout" Target="../slideLayouts/slideLayout7.xml"/><Relationship Id="rId6" Type="http://schemas.openxmlformats.org/officeDocument/2006/relationships/image" Target="../media/image17.gif"/><Relationship Id="rId11" Type="http://schemas.openxmlformats.org/officeDocument/2006/relationships/image" Target="../media/image22.gif"/><Relationship Id="rId5" Type="http://schemas.openxmlformats.org/officeDocument/2006/relationships/image" Target="../media/image16.gif"/><Relationship Id="rId15" Type="http://schemas.openxmlformats.org/officeDocument/2006/relationships/image" Target="../media/image26.gif"/><Relationship Id="rId10" Type="http://schemas.openxmlformats.org/officeDocument/2006/relationships/image" Target="../media/image21.gif"/><Relationship Id="rId4" Type="http://schemas.openxmlformats.org/officeDocument/2006/relationships/image" Target="../media/image15.gif"/><Relationship Id="rId9" Type="http://schemas.openxmlformats.org/officeDocument/2006/relationships/image" Target="../media/image20.gif"/><Relationship Id="rId14" Type="http://schemas.openxmlformats.org/officeDocument/2006/relationships/image" Target="../media/image25.gif"/></Relationships>
</file>

<file path=ppt/slides/_rels/slide4.xml.rels><?xml version="1.0" encoding="UTF-8" standalone="yes"?>
<Relationships xmlns="http://schemas.openxmlformats.org/package/2006/relationships"><Relationship Id="rId8" Type="http://schemas.openxmlformats.org/officeDocument/2006/relationships/image" Target="../media/image25.gif"/><Relationship Id="rId13" Type="http://schemas.microsoft.com/office/2007/relationships/hdphoto" Target="../media/hdphoto3.wdp"/><Relationship Id="rId18" Type="http://schemas.openxmlformats.org/officeDocument/2006/relationships/image" Target="../media/image34.png"/><Relationship Id="rId26" Type="http://schemas.microsoft.com/office/2007/relationships/hdphoto" Target="../media/hdphoto8.wdp"/><Relationship Id="rId3" Type="http://schemas.openxmlformats.org/officeDocument/2006/relationships/image" Target="../media/image28.jpg"/><Relationship Id="rId21" Type="http://schemas.openxmlformats.org/officeDocument/2006/relationships/image" Target="../media/image36.png"/><Relationship Id="rId7" Type="http://schemas.openxmlformats.org/officeDocument/2006/relationships/image" Target="../media/image17.gif"/><Relationship Id="rId12" Type="http://schemas.openxmlformats.org/officeDocument/2006/relationships/image" Target="../media/image31.png"/><Relationship Id="rId17" Type="http://schemas.microsoft.com/office/2007/relationships/hdphoto" Target="../media/hdphoto5.wdp"/><Relationship Id="rId25" Type="http://schemas.openxmlformats.org/officeDocument/2006/relationships/image" Target="../media/image39.png"/><Relationship Id="rId2" Type="http://schemas.openxmlformats.org/officeDocument/2006/relationships/notesSlide" Target="../notesSlides/notesSlide4.xml"/><Relationship Id="rId16" Type="http://schemas.openxmlformats.org/officeDocument/2006/relationships/image" Target="../media/image33.png"/><Relationship Id="rId20" Type="http://schemas.microsoft.com/office/2007/relationships/hdphoto" Target="../media/hdphoto6.wdp"/><Relationship Id="rId1" Type="http://schemas.openxmlformats.org/officeDocument/2006/relationships/slideLayout" Target="../slideLayouts/slideLayout7.xml"/><Relationship Id="rId6" Type="http://schemas.openxmlformats.org/officeDocument/2006/relationships/image" Target="../media/image16.gif"/><Relationship Id="rId11" Type="http://schemas.openxmlformats.org/officeDocument/2006/relationships/image" Target="../media/image22.gif"/><Relationship Id="rId24" Type="http://schemas.openxmlformats.org/officeDocument/2006/relationships/image" Target="../media/image38.gif"/><Relationship Id="rId5" Type="http://schemas.microsoft.com/office/2007/relationships/hdphoto" Target="../media/hdphoto1.wdp"/><Relationship Id="rId15" Type="http://schemas.microsoft.com/office/2007/relationships/hdphoto" Target="../media/hdphoto4.wdp"/><Relationship Id="rId23" Type="http://schemas.openxmlformats.org/officeDocument/2006/relationships/image" Target="../media/image37.png"/><Relationship Id="rId10" Type="http://schemas.microsoft.com/office/2007/relationships/hdphoto" Target="../media/hdphoto2.wdp"/><Relationship Id="rId19"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0.png"/><Relationship Id="rId14" Type="http://schemas.openxmlformats.org/officeDocument/2006/relationships/image" Target="../media/image32.png"/><Relationship Id="rId22" Type="http://schemas.microsoft.com/office/2007/relationships/hdphoto" Target="../media/hdphoto7.wdp"/></Relationships>
</file>

<file path=ppt/slides/_rels/slide5.xml.rels><?xml version="1.0" encoding="UTF-8" standalone="yes"?>
<Relationships xmlns="http://schemas.openxmlformats.org/package/2006/relationships"><Relationship Id="rId8" Type="http://schemas.openxmlformats.org/officeDocument/2006/relationships/image" Target="../media/image43.gif"/><Relationship Id="rId13" Type="http://schemas.openxmlformats.org/officeDocument/2006/relationships/image" Target="../media/image38.gif"/><Relationship Id="rId3" Type="http://schemas.openxmlformats.org/officeDocument/2006/relationships/image" Target="../media/image40.gif"/><Relationship Id="rId7" Type="http://schemas.openxmlformats.org/officeDocument/2006/relationships/image" Target="../media/image42.gif"/><Relationship Id="rId12" Type="http://schemas.openxmlformats.org/officeDocument/2006/relationships/image" Target="../media/image45.gi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1.gif"/><Relationship Id="rId11" Type="http://schemas.openxmlformats.org/officeDocument/2006/relationships/image" Target="../media/image44.gif"/><Relationship Id="rId5" Type="http://schemas.openxmlformats.org/officeDocument/2006/relationships/image" Target="../media/image20.gif"/><Relationship Id="rId10" Type="http://schemas.openxmlformats.org/officeDocument/2006/relationships/image" Target="../media/image17.gif"/><Relationship Id="rId4" Type="http://schemas.openxmlformats.org/officeDocument/2006/relationships/image" Target="../media/image18.gif"/><Relationship Id="rId9" Type="http://schemas.openxmlformats.org/officeDocument/2006/relationships/image" Target="../media/image16.gif"/><Relationship Id="rId14" Type="http://schemas.openxmlformats.org/officeDocument/2006/relationships/image" Target="../media/image46.png"/></Relationships>
</file>

<file path=ppt/slides/_rels/slide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1.gi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0.gif"/><Relationship Id="rId5" Type="http://schemas.openxmlformats.org/officeDocument/2006/relationships/image" Target="../media/image49.gif"/><Relationship Id="rId4" Type="http://schemas.microsoft.com/office/2007/relationships/hdphoto" Target="../media/hdphoto9.wdp"/></Relationships>
</file>

<file path=ppt/slides/_rels/slide8.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2.png"/><Relationship Id="rId4" Type="http://schemas.microsoft.com/office/2007/relationships/hdphoto" Target="../media/hdphoto9.wdp"/></Relationships>
</file>

<file path=ppt/slides/_rels/slide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gif"/><Relationship Id="rId5" Type="http://schemas.openxmlformats.org/officeDocument/2006/relationships/image" Target="../media/image15.gif"/><Relationship Id="rId4" Type="http://schemas.microsoft.com/office/2007/relationships/hdphoto" Target="../media/hdphoto10.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65B0E8E-E0B3-4A35-A841-B128041EFA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7127"/>
            <a:ext cx="9151794" cy="7037527"/>
          </a:xfrm>
          <a:prstGeom prst="rect">
            <a:avLst/>
          </a:prstGeom>
        </p:spPr>
      </p:pic>
      <p:pic>
        <p:nvPicPr>
          <p:cNvPr id="13" name="Picture 12">
            <a:extLst>
              <a:ext uri="{FF2B5EF4-FFF2-40B4-BE49-F238E27FC236}">
                <a16:creationId xmlns:a16="http://schemas.microsoft.com/office/drawing/2014/main" id="{8DBDABF8-66B9-4275-AC46-F557CB6F9E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429" y="324657"/>
            <a:ext cx="8828571" cy="6457143"/>
          </a:xfrm>
          <a:prstGeom prst="rect">
            <a:avLst/>
          </a:prstGeom>
        </p:spPr>
      </p:pic>
      <p:sp>
        <p:nvSpPr>
          <p:cNvPr id="4" name="Title 1"/>
          <p:cNvSpPr txBox="1">
            <a:spLocks/>
          </p:cNvSpPr>
          <p:nvPr/>
        </p:nvSpPr>
        <p:spPr>
          <a:xfrm>
            <a:off x="-304800" y="-228600"/>
            <a:ext cx="4800600" cy="1981200"/>
          </a:xfrm>
          <a:prstGeom prst="rect">
            <a:avLst/>
          </a:prstGeom>
        </p:spPr>
        <p:txBody>
          <a:bodyPr vert="horz" lIns="91440" tIns="45720" rIns="91440" bIns="45720" rtlCol="0" anchor="ctr">
            <a:normAutofit/>
          </a:bodyPr>
          <a:lstStyle/>
          <a:p>
            <a:pPr lvl="0" algn="ctr">
              <a:spcBef>
                <a:spcPct val="0"/>
              </a:spcBef>
              <a:defRPr/>
            </a:pPr>
            <a:r>
              <a:rPr lang="en-US" sz="5000" b="1" dirty="0">
                <a:solidFill>
                  <a:schemeClr val="bg1"/>
                </a:solidFill>
                <a:latin typeface="Calibri" panose="020F0502020204030204" pitchFamily="34" charset="0"/>
                <a:ea typeface="+mj-ea"/>
                <a:cs typeface="+mj-cs"/>
              </a:rPr>
              <a:t>Staying OUT</a:t>
            </a:r>
            <a:r>
              <a:rPr lang="en-US" sz="4000" b="1" dirty="0">
                <a:solidFill>
                  <a:schemeClr val="bg1"/>
                </a:solidFill>
                <a:latin typeface="Calibri" panose="020F0502020204030204" pitchFamily="34" charset="0"/>
                <a:ea typeface="+mj-ea"/>
                <a:cs typeface="+mj-cs"/>
              </a:rPr>
              <a:t> </a:t>
            </a:r>
            <a:r>
              <a:rPr lang="en-US" sz="3200" b="1" dirty="0">
                <a:solidFill>
                  <a:schemeClr val="bg1"/>
                </a:solidFill>
                <a:latin typeface="Calibri" panose="020F0502020204030204" pitchFamily="34" charset="0"/>
                <a:ea typeface="+mj-ea"/>
                <a:cs typeface="+mj-cs"/>
              </a:rPr>
              <a:t>of Mosquito Food Webs</a:t>
            </a:r>
          </a:p>
        </p:txBody>
      </p:sp>
      <p:sp>
        <p:nvSpPr>
          <p:cNvPr id="18" name="Rectangle 17">
            <a:extLst>
              <a:ext uri="{FF2B5EF4-FFF2-40B4-BE49-F238E27FC236}">
                <a16:creationId xmlns:a16="http://schemas.microsoft.com/office/drawing/2014/main" id="{020AB622-7EE9-462D-AD64-DE4317801B63}"/>
              </a:ext>
            </a:extLst>
          </p:cNvPr>
          <p:cNvSpPr/>
          <p:nvPr/>
        </p:nvSpPr>
        <p:spPr>
          <a:xfrm>
            <a:off x="6498771" y="4637782"/>
            <a:ext cx="2674795" cy="1077218"/>
          </a:xfrm>
          <a:prstGeom prst="rect">
            <a:avLst/>
          </a:prstGeom>
        </p:spPr>
        <p:txBody>
          <a:bodyPr wrap="square">
            <a:spAutoFit/>
          </a:bodyPr>
          <a:lstStyle/>
          <a:p>
            <a:pPr algn="ctr"/>
            <a:r>
              <a:rPr lang="en-US" sz="3200" b="1" i="1" dirty="0">
                <a:solidFill>
                  <a:schemeClr val="tx1">
                    <a:lumMod val="85000"/>
                    <a:lumOff val="15000"/>
                  </a:schemeClr>
                </a:solidFill>
              </a:rPr>
              <a:t>BEWARE OF MOSQUITULA!</a:t>
            </a:r>
          </a:p>
        </p:txBody>
      </p:sp>
      <p:pic>
        <p:nvPicPr>
          <p:cNvPr id="83" name="Picture 82">
            <a:extLst>
              <a:ext uri="{FF2B5EF4-FFF2-40B4-BE49-F238E27FC236}">
                <a16:creationId xmlns:a16="http://schemas.microsoft.com/office/drawing/2014/main" id="{54CA5071-3C99-4618-8E53-0B6A472048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733" y="4907387"/>
            <a:ext cx="1524000" cy="1524000"/>
          </a:xfrm>
          <a:prstGeom prst="rect">
            <a:avLst/>
          </a:prstGeom>
        </p:spPr>
      </p:pic>
    </p:spTree>
    <p:extLst>
      <p:ext uri="{BB962C8B-B14F-4D97-AF65-F5344CB8AC3E}">
        <p14:creationId xmlns:p14="http://schemas.microsoft.com/office/powerpoint/2010/main" val="1537296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6">
            <a:extLst>
              <a:ext uri="{FF2B5EF4-FFF2-40B4-BE49-F238E27FC236}">
                <a16:creationId xmlns:a16="http://schemas.microsoft.com/office/drawing/2014/main" id="{D120E893-12B1-4CFA-860D-40FC95B615D6}"/>
              </a:ext>
            </a:extLst>
          </p:cNvPr>
          <p:cNvPicPr>
            <a:picLocks noChangeAspect="1" noChangeArrowheads="1"/>
          </p:cNvPicPr>
          <p:nvPr/>
        </p:nvPicPr>
        <p:blipFill>
          <a:blip r:embed="rId3" cstate="print"/>
          <a:srcRect/>
          <a:stretch>
            <a:fillRect/>
          </a:stretch>
        </p:blipFill>
        <p:spPr bwMode="auto">
          <a:xfrm rot="21145954">
            <a:off x="6790773" y="258348"/>
            <a:ext cx="685800" cy="966355"/>
          </a:xfrm>
          <a:prstGeom prst="rect">
            <a:avLst/>
          </a:prstGeom>
          <a:noFill/>
          <a:ln w="9525">
            <a:noFill/>
            <a:miter lim="800000"/>
            <a:headEnd/>
            <a:tailEnd/>
          </a:ln>
        </p:spPr>
      </p:pic>
      <p:pic>
        <p:nvPicPr>
          <p:cNvPr id="28" name="Picture 13" descr="H:\Desktop\2nd Grade Presentation Art\Life Cycle\algae.gif">
            <a:extLst>
              <a:ext uri="{FF2B5EF4-FFF2-40B4-BE49-F238E27FC236}">
                <a16:creationId xmlns:a16="http://schemas.microsoft.com/office/drawing/2014/main" id="{E13EB498-5155-427E-B413-4AE1529D733B}"/>
              </a:ext>
            </a:extLst>
          </p:cNvPr>
          <p:cNvPicPr>
            <a:picLocks noChangeAspect="1" noChangeArrowheads="1"/>
          </p:cNvPicPr>
          <p:nvPr/>
        </p:nvPicPr>
        <p:blipFill>
          <a:blip r:embed="rId4" cstate="print"/>
          <a:srcRect/>
          <a:stretch>
            <a:fillRect/>
          </a:stretch>
        </p:blipFill>
        <p:spPr bwMode="auto">
          <a:xfrm>
            <a:off x="2707604" y="5909677"/>
            <a:ext cx="3086100" cy="1209270"/>
          </a:xfrm>
          <a:prstGeom prst="rect">
            <a:avLst/>
          </a:prstGeom>
          <a:noFill/>
        </p:spPr>
      </p:pic>
      <p:pic>
        <p:nvPicPr>
          <p:cNvPr id="26" name="Picture 8">
            <a:extLst>
              <a:ext uri="{FF2B5EF4-FFF2-40B4-BE49-F238E27FC236}">
                <a16:creationId xmlns:a16="http://schemas.microsoft.com/office/drawing/2014/main" id="{1D4BB7F6-BCC9-4E6D-A340-F142149209A2}"/>
              </a:ext>
            </a:extLst>
          </p:cNvPr>
          <p:cNvPicPr>
            <a:picLocks noChangeAspect="1" noChangeArrowheads="1"/>
          </p:cNvPicPr>
          <p:nvPr/>
        </p:nvPicPr>
        <p:blipFill>
          <a:blip r:embed="rId5" cstate="print"/>
          <a:srcRect/>
          <a:stretch>
            <a:fillRect/>
          </a:stretch>
        </p:blipFill>
        <p:spPr bwMode="auto">
          <a:xfrm>
            <a:off x="-147472" y="-106664"/>
            <a:ext cx="2516690" cy="2438399"/>
          </a:xfrm>
          <a:prstGeom prst="rect">
            <a:avLst/>
          </a:prstGeom>
          <a:noFill/>
          <a:ln w="9525">
            <a:noFill/>
            <a:miter lim="800000"/>
            <a:headEnd/>
            <a:tailEnd/>
          </a:ln>
        </p:spPr>
      </p:pic>
      <p:pic>
        <p:nvPicPr>
          <p:cNvPr id="9" name="Picture 2" descr="H:\Desktop\2nd Grade Presentation Art\Life Cycle\Life Cycle.jpg">
            <a:extLst>
              <a:ext uri="{FF2B5EF4-FFF2-40B4-BE49-F238E27FC236}">
                <a16:creationId xmlns:a16="http://schemas.microsoft.com/office/drawing/2014/main" id="{3C5AE6E3-6CB1-49F6-AFE2-54E7A3CF2196}"/>
              </a:ext>
            </a:extLst>
          </p:cNvPr>
          <p:cNvPicPr>
            <a:picLocks noChangeAspect="1" noChangeArrowheads="1"/>
          </p:cNvPicPr>
          <p:nvPr/>
        </p:nvPicPr>
        <p:blipFill>
          <a:blip r:embed="rId6" cstate="print"/>
          <a:srcRect/>
          <a:stretch>
            <a:fillRect/>
          </a:stretch>
        </p:blipFill>
        <p:spPr bwMode="auto">
          <a:xfrm>
            <a:off x="2514600" y="1037957"/>
            <a:ext cx="4343400" cy="4328936"/>
          </a:xfrm>
          <a:prstGeom prst="rect">
            <a:avLst/>
          </a:prstGeom>
          <a:noFill/>
        </p:spPr>
      </p:pic>
      <p:pic>
        <p:nvPicPr>
          <p:cNvPr id="11" name="Picture 10">
            <a:extLst>
              <a:ext uri="{FF2B5EF4-FFF2-40B4-BE49-F238E27FC236}">
                <a16:creationId xmlns:a16="http://schemas.microsoft.com/office/drawing/2014/main" id="{E4DF5ACB-89BA-4E32-98B3-5B525746236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3733" y="4907387"/>
            <a:ext cx="1524000" cy="1524000"/>
          </a:xfrm>
          <a:prstGeom prst="rect">
            <a:avLst/>
          </a:prstGeom>
        </p:spPr>
      </p:pic>
      <p:pic>
        <p:nvPicPr>
          <p:cNvPr id="1026" name="Picture 2" descr="H:\Education Department\06 Graphic Projects\Mosquito Related Illustrations\2nd grade observation journal\Female Mosquito.gif"/>
          <p:cNvPicPr>
            <a:picLocks noChangeAspect="1" noChangeArrowheads="1"/>
          </p:cNvPicPr>
          <p:nvPr/>
        </p:nvPicPr>
        <p:blipFill>
          <a:blip r:embed="rId8" cstate="print"/>
          <a:srcRect/>
          <a:stretch>
            <a:fillRect/>
          </a:stretch>
        </p:blipFill>
        <p:spPr bwMode="auto">
          <a:xfrm rot="3544707">
            <a:off x="3731845" y="137556"/>
            <a:ext cx="1908910" cy="2175706"/>
          </a:xfrm>
          <a:prstGeom prst="rect">
            <a:avLst/>
          </a:prstGeom>
          <a:noFill/>
        </p:spPr>
      </p:pic>
      <p:pic>
        <p:nvPicPr>
          <p:cNvPr id="14" name="Picture 8">
            <a:extLst>
              <a:ext uri="{FF2B5EF4-FFF2-40B4-BE49-F238E27FC236}">
                <a16:creationId xmlns:a16="http://schemas.microsoft.com/office/drawing/2014/main" id="{C1DB7466-B155-48EF-B7B2-88892F2301AF}"/>
              </a:ext>
            </a:extLst>
          </p:cNvPr>
          <p:cNvPicPr>
            <a:picLocks noChangeAspect="1" noChangeArrowheads="1"/>
          </p:cNvPicPr>
          <p:nvPr/>
        </p:nvPicPr>
        <p:blipFill>
          <a:blip r:embed="rId9" cstate="print"/>
          <a:srcRect/>
          <a:stretch>
            <a:fillRect/>
          </a:stretch>
        </p:blipFill>
        <p:spPr bwMode="auto">
          <a:xfrm rot="21447172">
            <a:off x="7094600" y="3073208"/>
            <a:ext cx="1143000" cy="385430"/>
          </a:xfrm>
          <a:prstGeom prst="rect">
            <a:avLst/>
          </a:prstGeom>
          <a:noFill/>
          <a:ln w="9525">
            <a:noFill/>
            <a:miter lim="800000"/>
            <a:headEnd/>
            <a:tailEnd/>
          </a:ln>
        </p:spPr>
      </p:pic>
      <p:sp>
        <p:nvSpPr>
          <p:cNvPr id="15" name="TextBox 14">
            <a:extLst>
              <a:ext uri="{FF2B5EF4-FFF2-40B4-BE49-F238E27FC236}">
                <a16:creationId xmlns:a16="http://schemas.microsoft.com/office/drawing/2014/main" id="{33518EF0-24A8-452E-94CF-A71E8519E459}"/>
              </a:ext>
            </a:extLst>
          </p:cNvPr>
          <p:cNvSpPr txBox="1"/>
          <p:nvPr/>
        </p:nvSpPr>
        <p:spPr>
          <a:xfrm>
            <a:off x="6961918" y="3453825"/>
            <a:ext cx="1572482" cy="584775"/>
          </a:xfrm>
          <a:prstGeom prst="rect">
            <a:avLst/>
          </a:prstGeom>
          <a:noFill/>
        </p:spPr>
        <p:txBody>
          <a:bodyPr wrap="none" rtlCol="0">
            <a:spAutoFit/>
          </a:bodyPr>
          <a:lstStyle/>
          <a:p>
            <a:r>
              <a:rPr lang="en-US" sz="3200" b="1" dirty="0">
                <a:solidFill>
                  <a:schemeClr val="accent5">
                    <a:lumMod val="75000"/>
                  </a:schemeClr>
                </a:solidFill>
                <a:latin typeface="Calibri" panose="020F0502020204030204" pitchFamily="34" charset="0"/>
              </a:rPr>
              <a:t>Egg Raft</a:t>
            </a:r>
          </a:p>
        </p:txBody>
      </p:sp>
      <p:pic>
        <p:nvPicPr>
          <p:cNvPr id="16" name="Picture 10" descr="H:\Desktop\2nd Grade Presentation Art\Life Cycle\Arrow.gif">
            <a:extLst>
              <a:ext uri="{FF2B5EF4-FFF2-40B4-BE49-F238E27FC236}">
                <a16:creationId xmlns:a16="http://schemas.microsoft.com/office/drawing/2014/main" id="{0A7CDC02-AABE-4E26-B2FC-28632C7B5802}"/>
              </a:ext>
            </a:extLst>
          </p:cNvPr>
          <p:cNvPicPr>
            <a:picLocks noChangeAspect="1" noChangeArrowheads="1"/>
          </p:cNvPicPr>
          <p:nvPr/>
        </p:nvPicPr>
        <p:blipFill>
          <a:blip r:embed="rId10" cstate="print">
            <a:duotone>
              <a:prstClr val="black"/>
              <a:srgbClr val="3EB4FC">
                <a:tint val="45000"/>
                <a:satMod val="400000"/>
              </a:srgbClr>
            </a:duotone>
          </a:blip>
          <a:srcRect/>
          <a:stretch>
            <a:fillRect/>
          </a:stretch>
        </p:blipFill>
        <p:spPr bwMode="auto">
          <a:xfrm rot="21339911">
            <a:off x="5638721" y="4190103"/>
            <a:ext cx="2064637" cy="1905000"/>
          </a:xfrm>
          <a:prstGeom prst="rect">
            <a:avLst/>
          </a:prstGeom>
          <a:noFill/>
        </p:spPr>
      </p:pic>
      <p:sp>
        <p:nvSpPr>
          <p:cNvPr id="17" name="TextBox 16">
            <a:extLst>
              <a:ext uri="{FF2B5EF4-FFF2-40B4-BE49-F238E27FC236}">
                <a16:creationId xmlns:a16="http://schemas.microsoft.com/office/drawing/2014/main" id="{32F18608-857C-4016-BFCD-9817DD38E41A}"/>
              </a:ext>
            </a:extLst>
          </p:cNvPr>
          <p:cNvSpPr txBox="1"/>
          <p:nvPr/>
        </p:nvSpPr>
        <p:spPr>
          <a:xfrm>
            <a:off x="4624567" y="5767514"/>
            <a:ext cx="1099147" cy="584775"/>
          </a:xfrm>
          <a:prstGeom prst="rect">
            <a:avLst/>
          </a:prstGeom>
          <a:noFill/>
        </p:spPr>
        <p:txBody>
          <a:bodyPr wrap="none" rtlCol="0">
            <a:spAutoFit/>
          </a:bodyPr>
          <a:lstStyle/>
          <a:p>
            <a:r>
              <a:rPr lang="en-US" sz="3200" b="1" dirty="0">
                <a:solidFill>
                  <a:schemeClr val="accent5">
                    <a:lumMod val="75000"/>
                  </a:schemeClr>
                </a:solidFill>
                <a:latin typeface="Calibri" panose="020F0502020204030204" pitchFamily="34" charset="0"/>
              </a:rPr>
              <a:t>Larva</a:t>
            </a:r>
          </a:p>
        </p:txBody>
      </p:sp>
      <p:pic>
        <p:nvPicPr>
          <p:cNvPr id="18" name="Picture 4" descr="H:\Desktop\2nd Grade Presentation Art\Life Cycle\pupa.gif">
            <a:extLst>
              <a:ext uri="{FF2B5EF4-FFF2-40B4-BE49-F238E27FC236}">
                <a16:creationId xmlns:a16="http://schemas.microsoft.com/office/drawing/2014/main" id="{B0156420-8D08-495A-A172-44D89FD79F98}"/>
              </a:ext>
            </a:extLst>
          </p:cNvPr>
          <p:cNvPicPr>
            <a:picLocks noChangeAspect="1" noChangeArrowheads="1"/>
          </p:cNvPicPr>
          <p:nvPr/>
        </p:nvPicPr>
        <p:blipFill>
          <a:blip r:embed="rId11" cstate="print"/>
          <a:srcRect/>
          <a:stretch>
            <a:fillRect/>
          </a:stretch>
        </p:blipFill>
        <p:spPr bwMode="auto">
          <a:xfrm>
            <a:off x="1193583" y="2672115"/>
            <a:ext cx="1168301" cy="1495425"/>
          </a:xfrm>
          <a:prstGeom prst="rect">
            <a:avLst/>
          </a:prstGeom>
          <a:noFill/>
        </p:spPr>
      </p:pic>
      <p:pic>
        <p:nvPicPr>
          <p:cNvPr id="19" name="Picture 10" descr="H:\Desktop\2nd Grade Presentation Art\Life Cycle\Arrow.gif">
            <a:extLst>
              <a:ext uri="{FF2B5EF4-FFF2-40B4-BE49-F238E27FC236}">
                <a16:creationId xmlns:a16="http://schemas.microsoft.com/office/drawing/2014/main" id="{4C344AE9-7D93-4243-9242-B30A82C4509D}"/>
              </a:ext>
            </a:extLst>
          </p:cNvPr>
          <p:cNvPicPr>
            <a:picLocks noChangeAspect="1" noChangeArrowheads="1"/>
          </p:cNvPicPr>
          <p:nvPr/>
        </p:nvPicPr>
        <p:blipFill>
          <a:blip r:embed="rId10" cstate="print">
            <a:duotone>
              <a:prstClr val="black"/>
              <a:srgbClr val="3EB4FC">
                <a:tint val="45000"/>
                <a:satMod val="400000"/>
              </a:srgbClr>
            </a:duotone>
          </a:blip>
          <a:srcRect/>
          <a:stretch>
            <a:fillRect/>
          </a:stretch>
        </p:blipFill>
        <p:spPr bwMode="auto">
          <a:xfrm rot="5074914">
            <a:off x="1689800" y="4082533"/>
            <a:ext cx="2064637" cy="1905000"/>
          </a:xfrm>
          <a:prstGeom prst="rect">
            <a:avLst/>
          </a:prstGeom>
          <a:noFill/>
        </p:spPr>
      </p:pic>
      <p:sp>
        <p:nvSpPr>
          <p:cNvPr id="20" name="TextBox 19">
            <a:extLst>
              <a:ext uri="{FF2B5EF4-FFF2-40B4-BE49-F238E27FC236}">
                <a16:creationId xmlns:a16="http://schemas.microsoft.com/office/drawing/2014/main" id="{0D98C165-C297-4059-8D3E-E7275E5AAA80}"/>
              </a:ext>
            </a:extLst>
          </p:cNvPr>
          <p:cNvSpPr txBox="1"/>
          <p:nvPr/>
        </p:nvSpPr>
        <p:spPr>
          <a:xfrm>
            <a:off x="170347" y="2973535"/>
            <a:ext cx="1043876" cy="584775"/>
          </a:xfrm>
          <a:prstGeom prst="rect">
            <a:avLst/>
          </a:prstGeom>
          <a:noFill/>
        </p:spPr>
        <p:txBody>
          <a:bodyPr wrap="none" rtlCol="0">
            <a:spAutoFit/>
          </a:bodyPr>
          <a:lstStyle/>
          <a:p>
            <a:r>
              <a:rPr lang="en-US" sz="3200" b="1" dirty="0">
                <a:solidFill>
                  <a:schemeClr val="accent5">
                    <a:lumMod val="75000"/>
                  </a:schemeClr>
                </a:solidFill>
                <a:latin typeface="Calibri" panose="020F0502020204030204" pitchFamily="34" charset="0"/>
              </a:rPr>
              <a:t>Pupa</a:t>
            </a:r>
          </a:p>
        </p:txBody>
      </p:sp>
      <p:grpSp>
        <p:nvGrpSpPr>
          <p:cNvPr id="21" name="Group 35">
            <a:extLst>
              <a:ext uri="{FF2B5EF4-FFF2-40B4-BE49-F238E27FC236}">
                <a16:creationId xmlns:a16="http://schemas.microsoft.com/office/drawing/2014/main" id="{B5FCD126-E4A7-42B9-A8E1-476D3AE4EA6F}"/>
              </a:ext>
            </a:extLst>
          </p:cNvPr>
          <p:cNvGrpSpPr/>
          <p:nvPr/>
        </p:nvGrpSpPr>
        <p:grpSpPr>
          <a:xfrm>
            <a:off x="1513714" y="647"/>
            <a:ext cx="3594821" cy="2533707"/>
            <a:chOff x="1483590" y="120826"/>
            <a:chExt cx="3594821" cy="2533707"/>
          </a:xfrm>
        </p:grpSpPr>
        <p:pic>
          <p:nvPicPr>
            <p:cNvPr id="22" name="Picture 10" descr="H:\Desktop\2nd Grade Presentation Art\Life Cycle\Arrow.gif">
              <a:extLst>
                <a:ext uri="{FF2B5EF4-FFF2-40B4-BE49-F238E27FC236}">
                  <a16:creationId xmlns:a16="http://schemas.microsoft.com/office/drawing/2014/main" id="{83821DCF-FFDD-4F8A-8F48-D18AF67A1323}"/>
                </a:ext>
              </a:extLst>
            </p:cNvPr>
            <p:cNvPicPr>
              <a:picLocks noChangeAspect="1" noChangeArrowheads="1"/>
            </p:cNvPicPr>
            <p:nvPr/>
          </p:nvPicPr>
          <p:blipFill>
            <a:blip r:embed="rId10" cstate="print">
              <a:duotone>
                <a:prstClr val="black"/>
                <a:srgbClr val="3EB4FC">
                  <a:tint val="45000"/>
                  <a:satMod val="400000"/>
                </a:srgbClr>
              </a:duotone>
            </a:blip>
            <a:srcRect/>
            <a:stretch>
              <a:fillRect/>
            </a:stretch>
          </p:blipFill>
          <p:spPr bwMode="auto">
            <a:xfrm rot="10022234">
              <a:off x="1483590" y="749533"/>
              <a:ext cx="2064637" cy="1905000"/>
            </a:xfrm>
            <a:prstGeom prst="rect">
              <a:avLst/>
            </a:prstGeom>
            <a:noFill/>
          </p:spPr>
        </p:pic>
        <p:sp>
          <p:nvSpPr>
            <p:cNvPr id="23" name="TextBox 22">
              <a:extLst>
                <a:ext uri="{FF2B5EF4-FFF2-40B4-BE49-F238E27FC236}">
                  <a16:creationId xmlns:a16="http://schemas.microsoft.com/office/drawing/2014/main" id="{7A8F14A8-88F4-4441-B6D0-F771B4DFF8B5}"/>
                </a:ext>
              </a:extLst>
            </p:cNvPr>
            <p:cNvSpPr txBox="1"/>
            <p:nvPr/>
          </p:nvSpPr>
          <p:spPr>
            <a:xfrm>
              <a:off x="3962400" y="120826"/>
              <a:ext cx="1116011" cy="584775"/>
            </a:xfrm>
            <a:prstGeom prst="rect">
              <a:avLst/>
            </a:prstGeom>
            <a:noFill/>
          </p:spPr>
          <p:txBody>
            <a:bodyPr wrap="none" rtlCol="0">
              <a:spAutoFit/>
            </a:bodyPr>
            <a:lstStyle/>
            <a:p>
              <a:r>
                <a:rPr lang="en-US" sz="3200" b="1" dirty="0">
                  <a:solidFill>
                    <a:srgbClr val="C00000"/>
                  </a:solidFill>
                  <a:latin typeface="Calibri" panose="020F0502020204030204" pitchFamily="34" charset="0"/>
                </a:rPr>
                <a:t>Adult</a:t>
              </a:r>
            </a:p>
          </p:txBody>
        </p:sp>
      </p:grpSp>
      <p:pic>
        <p:nvPicPr>
          <p:cNvPr id="24" name="Picture 9" descr="H:\Desktop\2nd Grade Presentation Art\Life Cycle\larva.gif">
            <a:extLst>
              <a:ext uri="{FF2B5EF4-FFF2-40B4-BE49-F238E27FC236}">
                <a16:creationId xmlns:a16="http://schemas.microsoft.com/office/drawing/2014/main" id="{B9B3CD5F-2979-4ABB-83C2-D7986B4E1BE0}"/>
              </a:ext>
            </a:extLst>
          </p:cNvPr>
          <p:cNvPicPr>
            <a:picLocks noChangeAspect="1" noChangeArrowheads="1"/>
          </p:cNvPicPr>
          <p:nvPr/>
        </p:nvPicPr>
        <p:blipFill>
          <a:blip r:embed="rId12" cstate="print"/>
          <a:srcRect/>
          <a:stretch>
            <a:fillRect/>
          </a:stretch>
        </p:blipFill>
        <p:spPr bwMode="auto">
          <a:xfrm>
            <a:off x="3753655" y="4376293"/>
            <a:ext cx="1803248" cy="1981200"/>
          </a:xfrm>
          <a:prstGeom prst="rect">
            <a:avLst/>
          </a:prstGeom>
          <a:noFill/>
        </p:spPr>
      </p:pic>
      <p:pic>
        <p:nvPicPr>
          <p:cNvPr id="25" name="Picture 10" descr="H:\Desktop\2nd Grade Presentation Art\Life Cycle\Arrow.gif">
            <a:extLst>
              <a:ext uri="{FF2B5EF4-FFF2-40B4-BE49-F238E27FC236}">
                <a16:creationId xmlns:a16="http://schemas.microsoft.com/office/drawing/2014/main" id="{0C1F3E06-308A-421D-80FA-F2B1FC19319B}"/>
              </a:ext>
            </a:extLst>
          </p:cNvPr>
          <p:cNvPicPr>
            <a:picLocks noChangeAspect="1" noChangeArrowheads="1"/>
          </p:cNvPicPr>
          <p:nvPr/>
        </p:nvPicPr>
        <p:blipFill>
          <a:blip r:embed="rId10" cstate="print">
            <a:duotone>
              <a:prstClr val="black"/>
              <a:srgbClr val="3EB4FC">
                <a:tint val="45000"/>
                <a:satMod val="400000"/>
              </a:srgbClr>
            </a:duotone>
          </a:blip>
          <a:srcRect/>
          <a:stretch>
            <a:fillRect/>
          </a:stretch>
        </p:blipFill>
        <p:spPr bwMode="auto">
          <a:xfrm rot="16200000">
            <a:off x="5697811" y="618399"/>
            <a:ext cx="2064637" cy="1905000"/>
          </a:xfrm>
          <a:prstGeom prst="rect">
            <a:avLst/>
          </a:prstGeom>
          <a:noFill/>
        </p:spPr>
      </p:pic>
      <p:sp>
        <p:nvSpPr>
          <p:cNvPr id="27" name="TextBox 26">
            <a:extLst>
              <a:ext uri="{FF2B5EF4-FFF2-40B4-BE49-F238E27FC236}">
                <a16:creationId xmlns:a16="http://schemas.microsoft.com/office/drawing/2014/main" id="{11DE39BE-4713-4881-9DCA-3C80D1917801}"/>
              </a:ext>
            </a:extLst>
          </p:cNvPr>
          <p:cNvSpPr txBox="1"/>
          <p:nvPr/>
        </p:nvSpPr>
        <p:spPr>
          <a:xfrm>
            <a:off x="-79976" y="129672"/>
            <a:ext cx="1581523" cy="584775"/>
          </a:xfrm>
          <a:prstGeom prst="rect">
            <a:avLst/>
          </a:prstGeom>
          <a:noFill/>
        </p:spPr>
        <p:txBody>
          <a:bodyPr wrap="none" rtlCol="0">
            <a:spAutoFit/>
          </a:bodyPr>
          <a:lstStyle/>
          <a:p>
            <a:r>
              <a:rPr lang="en-US" sz="3200" b="1" dirty="0">
                <a:solidFill>
                  <a:srgbClr val="FF0000"/>
                </a:solidFill>
                <a:latin typeface="Calibri" panose="020F0502020204030204" pitchFamily="34" charset="0"/>
              </a:rPr>
              <a:t>Warmth</a:t>
            </a:r>
          </a:p>
        </p:txBody>
      </p:sp>
      <p:grpSp>
        <p:nvGrpSpPr>
          <p:cNvPr id="33" name="Group 31">
            <a:extLst>
              <a:ext uri="{FF2B5EF4-FFF2-40B4-BE49-F238E27FC236}">
                <a16:creationId xmlns:a16="http://schemas.microsoft.com/office/drawing/2014/main" id="{C7EDD19A-A1BA-4607-8F5E-A89A6800A555}"/>
              </a:ext>
            </a:extLst>
          </p:cNvPr>
          <p:cNvGrpSpPr/>
          <p:nvPr/>
        </p:nvGrpSpPr>
        <p:grpSpPr>
          <a:xfrm>
            <a:off x="7382854" y="1298566"/>
            <a:ext cx="1468154" cy="657225"/>
            <a:chOff x="6418808" y="996879"/>
            <a:chExt cx="1468154" cy="657225"/>
          </a:xfrm>
        </p:grpSpPr>
        <p:pic>
          <p:nvPicPr>
            <p:cNvPr id="34" name="Picture 7">
              <a:extLst>
                <a:ext uri="{FF2B5EF4-FFF2-40B4-BE49-F238E27FC236}">
                  <a16:creationId xmlns:a16="http://schemas.microsoft.com/office/drawing/2014/main" id="{5E326668-FDED-496B-9D1E-B9DB1A7A2DB9}"/>
                </a:ext>
              </a:extLst>
            </p:cNvPr>
            <p:cNvPicPr>
              <a:picLocks noChangeAspect="1" noChangeArrowheads="1"/>
            </p:cNvPicPr>
            <p:nvPr/>
          </p:nvPicPr>
          <p:blipFill>
            <a:blip r:embed="rId13" cstate="print"/>
            <a:srcRect/>
            <a:stretch>
              <a:fillRect/>
            </a:stretch>
          </p:blipFill>
          <p:spPr bwMode="auto">
            <a:xfrm>
              <a:off x="6418808" y="996879"/>
              <a:ext cx="452284" cy="657225"/>
            </a:xfrm>
            <a:prstGeom prst="rect">
              <a:avLst/>
            </a:prstGeom>
            <a:noFill/>
            <a:ln w="9525">
              <a:noFill/>
              <a:miter lim="800000"/>
              <a:headEnd/>
              <a:tailEnd/>
            </a:ln>
          </p:spPr>
        </p:pic>
        <p:sp>
          <p:nvSpPr>
            <p:cNvPr id="36" name="TextBox 35">
              <a:extLst>
                <a:ext uri="{FF2B5EF4-FFF2-40B4-BE49-F238E27FC236}">
                  <a16:creationId xmlns:a16="http://schemas.microsoft.com/office/drawing/2014/main" id="{1BC6A968-E389-4375-9BC8-05937B4525BC}"/>
                </a:ext>
              </a:extLst>
            </p:cNvPr>
            <p:cNvSpPr txBox="1"/>
            <p:nvPr/>
          </p:nvSpPr>
          <p:spPr>
            <a:xfrm>
              <a:off x="6926443" y="1065788"/>
              <a:ext cx="960519" cy="477054"/>
            </a:xfrm>
            <a:prstGeom prst="rect">
              <a:avLst/>
            </a:prstGeom>
            <a:noFill/>
          </p:spPr>
          <p:txBody>
            <a:bodyPr wrap="none" rtlCol="0">
              <a:spAutoFit/>
            </a:bodyPr>
            <a:lstStyle/>
            <a:p>
              <a:r>
                <a:rPr lang="en-US" sz="2500" b="1" dirty="0">
                  <a:solidFill>
                    <a:srgbClr val="FF0000"/>
                  </a:solidFill>
                  <a:latin typeface="Calibri" panose="020F0502020204030204" pitchFamily="34" charset="0"/>
                </a:rPr>
                <a:t>Blood</a:t>
              </a:r>
            </a:p>
          </p:txBody>
        </p:sp>
      </p:grpSp>
      <p:sp>
        <p:nvSpPr>
          <p:cNvPr id="39" name="TextBox 38">
            <a:extLst>
              <a:ext uri="{FF2B5EF4-FFF2-40B4-BE49-F238E27FC236}">
                <a16:creationId xmlns:a16="http://schemas.microsoft.com/office/drawing/2014/main" id="{76E80DC1-4547-490B-9153-2929A271CE2B}"/>
              </a:ext>
            </a:extLst>
          </p:cNvPr>
          <p:cNvSpPr txBox="1"/>
          <p:nvPr/>
        </p:nvSpPr>
        <p:spPr>
          <a:xfrm>
            <a:off x="7461606" y="398667"/>
            <a:ext cx="1072794" cy="477054"/>
          </a:xfrm>
          <a:prstGeom prst="rect">
            <a:avLst/>
          </a:prstGeom>
          <a:noFill/>
        </p:spPr>
        <p:txBody>
          <a:bodyPr wrap="none" rtlCol="0">
            <a:spAutoFit/>
          </a:bodyPr>
          <a:lstStyle/>
          <a:p>
            <a:r>
              <a:rPr lang="en-US" sz="2500" b="1" dirty="0">
                <a:solidFill>
                  <a:srgbClr val="00B050"/>
                </a:solidFill>
                <a:latin typeface="Calibri" panose="020F0502020204030204" pitchFamily="34" charset="0"/>
              </a:rPr>
              <a:t>Nectar</a:t>
            </a:r>
          </a:p>
        </p:txBody>
      </p:sp>
    </p:spTree>
    <p:extLst>
      <p:ext uri="{BB962C8B-B14F-4D97-AF65-F5344CB8AC3E}">
        <p14:creationId xmlns:p14="http://schemas.microsoft.com/office/powerpoint/2010/main" val="421871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500" fill="hold"/>
                                        <p:tgtEl>
                                          <p:spTgt spid="26"/>
                                        </p:tgtEl>
                                        <p:attrNameLst>
                                          <p:attrName>ppt_x</p:attrName>
                                        </p:attrNameLst>
                                      </p:cBhvr>
                                      <p:tavLst>
                                        <p:tav tm="0">
                                          <p:val>
                                            <p:strVal val="0-#ppt_w/2"/>
                                          </p:val>
                                        </p:tav>
                                        <p:tav tm="100000">
                                          <p:val>
                                            <p:strVal val="#ppt_x"/>
                                          </p:val>
                                        </p:tav>
                                      </p:tavLst>
                                    </p:anim>
                                    <p:anim calcmode="lin" valueType="num">
                                      <p:cBhvr additive="base">
                                        <p:cTn id="50" dur="500" fill="hold"/>
                                        <p:tgtEl>
                                          <p:spTgt spid="26"/>
                                        </p:tgtEl>
                                        <p:attrNameLst>
                                          <p:attrName>ppt_y</p:attrName>
                                        </p:attrNameLst>
                                      </p:cBhvr>
                                      <p:tavLst>
                                        <p:tav tm="0">
                                          <p:val>
                                            <p:strVal val="#ppt_y"/>
                                          </p:val>
                                        </p:tav>
                                        <p:tav tm="100000">
                                          <p:val>
                                            <p:strVal val="#ppt_y"/>
                                          </p:val>
                                        </p:tav>
                                      </p:tavLst>
                                    </p:anim>
                                  </p:childTnLst>
                                </p:cTn>
                              </p:par>
                              <p:par>
                                <p:cTn id="51" presetID="10"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par>
                                <p:cTn id="59" presetID="10" presetClass="entr" presetSubtype="0" fill="hold"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20" grpId="0"/>
      <p:bldP spid="27" grpId="0"/>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cosystem background.gif"/>
          <p:cNvPicPr>
            <a:picLocks noChangeAspect="1"/>
          </p:cNvPicPr>
          <p:nvPr/>
        </p:nvPicPr>
        <p:blipFill>
          <a:blip r:embed="rId3" cstate="print"/>
          <a:stretch>
            <a:fillRect/>
          </a:stretch>
        </p:blipFill>
        <p:spPr>
          <a:xfrm>
            <a:off x="0" y="0"/>
            <a:ext cx="9144000" cy="6858000"/>
          </a:xfrm>
          <a:prstGeom prst="rect">
            <a:avLst/>
          </a:prstGeom>
        </p:spPr>
      </p:pic>
      <p:pic>
        <p:nvPicPr>
          <p:cNvPr id="4" name="Picture 3" descr="Fish.gif"/>
          <p:cNvPicPr>
            <a:picLocks noChangeAspect="1"/>
          </p:cNvPicPr>
          <p:nvPr/>
        </p:nvPicPr>
        <p:blipFill>
          <a:blip r:embed="rId4" cstate="print"/>
          <a:stretch>
            <a:fillRect/>
          </a:stretch>
        </p:blipFill>
        <p:spPr>
          <a:xfrm>
            <a:off x="4572000" y="6172622"/>
            <a:ext cx="1676400" cy="532978"/>
          </a:xfrm>
          <a:prstGeom prst="rect">
            <a:avLst/>
          </a:prstGeom>
        </p:spPr>
      </p:pic>
      <p:pic>
        <p:nvPicPr>
          <p:cNvPr id="5" name="Picture 4" descr="Pupa.gif"/>
          <p:cNvPicPr>
            <a:picLocks noChangeAspect="1"/>
          </p:cNvPicPr>
          <p:nvPr/>
        </p:nvPicPr>
        <p:blipFill>
          <a:blip r:embed="rId5" cstate="print"/>
          <a:stretch>
            <a:fillRect/>
          </a:stretch>
        </p:blipFill>
        <p:spPr>
          <a:xfrm>
            <a:off x="3962400" y="4343400"/>
            <a:ext cx="533400" cy="562232"/>
          </a:xfrm>
          <a:prstGeom prst="rect">
            <a:avLst/>
          </a:prstGeom>
        </p:spPr>
      </p:pic>
      <p:pic>
        <p:nvPicPr>
          <p:cNvPr id="6" name="Picture 5" descr="Emerge.gif"/>
          <p:cNvPicPr>
            <a:picLocks noChangeAspect="1"/>
          </p:cNvPicPr>
          <p:nvPr/>
        </p:nvPicPr>
        <p:blipFill>
          <a:blip r:embed="rId6" cstate="print"/>
          <a:stretch>
            <a:fillRect/>
          </a:stretch>
        </p:blipFill>
        <p:spPr>
          <a:xfrm>
            <a:off x="4800600" y="3589620"/>
            <a:ext cx="1295400" cy="917915"/>
          </a:xfrm>
          <a:prstGeom prst="rect">
            <a:avLst/>
          </a:prstGeom>
        </p:spPr>
      </p:pic>
      <p:pic>
        <p:nvPicPr>
          <p:cNvPr id="7" name="Picture 6" descr="sun.gif"/>
          <p:cNvPicPr>
            <a:picLocks noChangeAspect="1"/>
          </p:cNvPicPr>
          <p:nvPr/>
        </p:nvPicPr>
        <p:blipFill>
          <a:blip r:embed="rId7" cstate="print"/>
          <a:stretch>
            <a:fillRect/>
          </a:stretch>
        </p:blipFill>
        <p:spPr>
          <a:xfrm>
            <a:off x="-381000" y="0"/>
            <a:ext cx="2667000" cy="1802296"/>
          </a:xfrm>
          <a:prstGeom prst="rect">
            <a:avLst/>
          </a:prstGeom>
        </p:spPr>
      </p:pic>
      <p:pic>
        <p:nvPicPr>
          <p:cNvPr id="8" name="Picture 7" descr="egret.gif"/>
          <p:cNvPicPr>
            <a:picLocks noChangeAspect="1"/>
          </p:cNvPicPr>
          <p:nvPr/>
        </p:nvPicPr>
        <p:blipFill>
          <a:blip r:embed="rId8" cstate="print"/>
          <a:stretch>
            <a:fillRect/>
          </a:stretch>
        </p:blipFill>
        <p:spPr>
          <a:xfrm>
            <a:off x="7017588" y="1371601"/>
            <a:ext cx="5706373" cy="4800599"/>
          </a:xfrm>
          <a:prstGeom prst="rect">
            <a:avLst/>
          </a:prstGeom>
        </p:spPr>
      </p:pic>
      <p:pic>
        <p:nvPicPr>
          <p:cNvPr id="11" name="Picture 10" descr="lots of energy.gif"/>
          <p:cNvPicPr>
            <a:picLocks noChangeAspect="1"/>
          </p:cNvPicPr>
          <p:nvPr/>
        </p:nvPicPr>
        <p:blipFill>
          <a:blip r:embed="rId9" cstate="print"/>
          <a:stretch>
            <a:fillRect/>
          </a:stretch>
        </p:blipFill>
        <p:spPr>
          <a:xfrm rot="208517">
            <a:off x="392024" y="472957"/>
            <a:ext cx="3124200" cy="2972567"/>
          </a:xfrm>
          <a:prstGeom prst="rect">
            <a:avLst/>
          </a:prstGeom>
        </p:spPr>
      </p:pic>
      <p:pic>
        <p:nvPicPr>
          <p:cNvPr id="12" name="Picture 11" descr="algae.gif"/>
          <p:cNvPicPr>
            <a:picLocks noChangeAspect="1"/>
          </p:cNvPicPr>
          <p:nvPr/>
        </p:nvPicPr>
        <p:blipFill>
          <a:blip r:embed="rId10" cstate="print"/>
          <a:stretch>
            <a:fillRect/>
          </a:stretch>
        </p:blipFill>
        <p:spPr>
          <a:xfrm>
            <a:off x="1295400" y="4309701"/>
            <a:ext cx="1797557" cy="794936"/>
          </a:xfrm>
          <a:prstGeom prst="rect">
            <a:avLst/>
          </a:prstGeom>
        </p:spPr>
      </p:pic>
      <p:pic>
        <p:nvPicPr>
          <p:cNvPr id="13" name="Picture 12" descr="roots.gif"/>
          <p:cNvPicPr>
            <a:picLocks noChangeAspect="1"/>
          </p:cNvPicPr>
          <p:nvPr/>
        </p:nvPicPr>
        <p:blipFill>
          <a:blip r:embed="rId11" cstate="print"/>
          <a:stretch>
            <a:fillRect/>
          </a:stretch>
        </p:blipFill>
        <p:spPr>
          <a:xfrm>
            <a:off x="-76200" y="4191000"/>
            <a:ext cx="923544" cy="976122"/>
          </a:xfrm>
          <a:prstGeom prst="rect">
            <a:avLst/>
          </a:prstGeom>
        </p:spPr>
      </p:pic>
      <p:pic>
        <p:nvPicPr>
          <p:cNvPr id="15" name="Picture 14" descr="larvae.gif"/>
          <p:cNvPicPr>
            <a:picLocks noChangeAspect="1"/>
          </p:cNvPicPr>
          <p:nvPr/>
        </p:nvPicPr>
        <p:blipFill>
          <a:blip r:embed="rId12" cstate="print"/>
          <a:stretch>
            <a:fillRect/>
          </a:stretch>
        </p:blipFill>
        <p:spPr>
          <a:xfrm>
            <a:off x="1807965" y="4343400"/>
            <a:ext cx="2154435" cy="1905000"/>
          </a:xfrm>
          <a:prstGeom prst="rect">
            <a:avLst/>
          </a:prstGeom>
        </p:spPr>
      </p:pic>
      <p:pic>
        <p:nvPicPr>
          <p:cNvPr id="16" name="Picture 15" descr="dragonfly.gif"/>
          <p:cNvPicPr>
            <a:picLocks noChangeAspect="1"/>
          </p:cNvPicPr>
          <p:nvPr/>
        </p:nvPicPr>
        <p:blipFill>
          <a:blip r:embed="rId13" cstate="print"/>
          <a:stretch>
            <a:fillRect/>
          </a:stretch>
        </p:blipFill>
        <p:spPr>
          <a:xfrm rot="19886875">
            <a:off x="-1554764" y="845261"/>
            <a:ext cx="1264158" cy="1092708"/>
          </a:xfrm>
          <a:prstGeom prst="rect">
            <a:avLst/>
          </a:prstGeom>
        </p:spPr>
      </p:pic>
      <p:pic>
        <p:nvPicPr>
          <p:cNvPr id="1027" name="Picture 3" descr="H:\Desktop\Mosquito Ecology Art\energy.gif"/>
          <p:cNvPicPr>
            <a:picLocks noChangeAspect="1" noChangeArrowheads="1"/>
          </p:cNvPicPr>
          <p:nvPr/>
        </p:nvPicPr>
        <p:blipFill>
          <a:blip r:embed="rId14" cstate="print"/>
          <a:srcRect/>
          <a:stretch>
            <a:fillRect/>
          </a:stretch>
        </p:blipFill>
        <p:spPr bwMode="auto">
          <a:xfrm rot="20736936">
            <a:off x="4971084" y="3314091"/>
            <a:ext cx="354330" cy="416052"/>
          </a:xfrm>
          <a:prstGeom prst="rect">
            <a:avLst/>
          </a:prstGeom>
          <a:noFill/>
        </p:spPr>
      </p:pic>
      <p:pic>
        <p:nvPicPr>
          <p:cNvPr id="9" name="Picture 8" descr="some energy.gif"/>
          <p:cNvPicPr>
            <a:picLocks noChangeAspect="1"/>
          </p:cNvPicPr>
          <p:nvPr/>
        </p:nvPicPr>
        <p:blipFill>
          <a:blip r:embed="rId15" cstate="print"/>
          <a:stretch>
            <a:fillRect/>
          </a:stretch>
        </p:blipFill>
        <p:spPr>
          <a:xfrm>
            <a:off x="2057399" y="4440174"/>
            <a:ext cx="1450069" cy="1198626"/>
          </a:xfrm>
          <a:prstGeom prst="rect">
            <a:avLst/>
          </a:prstGeom>
        </p:spPr>
      </p:pic>
      <p:pic>
        <p:nvPicPr>
          <p:cNvPr id="19" name="Picture 3" descr="H:\Desktop\Mosquito Ecology Art\energy.gif"/>
          <p:cNvPicPr>
            <a:picLocks noChangeAspect="1" noChangeArrowheads="1"/>
          </p:cNvPicPr>
          <p:nvPr/>
        </p:nvPicPr>
        <p:blipFill>
          <a:blip r:embed="rId14" cstate="print"/>
          <a:srcRect/>
          <a:stretch>
            <a:fillRect/>
          </a:stretch>
        </p:blipFill>
        <p:spPr bwMode="auto">
          <a:xfrm rot="8661897">
            <a:off x="4029931" y="5691709"/>
            <a:ext cx="354330" cy="416052"/>
          </a:xfrm>
          <a:prstGeom prst="rect">
            <a:avLst/>
          </a:prstGeom>
          <a:noFill/>
        </p:spPr>
      </p:pic>
      <p:pic>
        <p:nvPicPr>
          <p:cNvPr id="20" name="Picture 3" descr="H:\Desktop\Mosquito Ecology Art\energy.gif"/>
          <p:cNvPicPr>
            <a:picLocks noChangeAspect="1" noChangeArrowheads="1"/>
          </p:cNvPicPr>
          <p:nvPr/>
        </p:nvPicPr>
        <p:blipFill>
          <a:blip r:embed="rId14" cstate="print"/>
          <a:srcRect/>
          <a:stretch>
            <a:fillRect/>
          </a:stretch>
        </p:blipFill>
        <p:spPr bwMode="auto">
          <a:xfrm rot="9410600">
            <a:off x="3877531" y="5996510"/>
            <a:ext cx="354330" cy="416052"/>
          </a:xfrm>
          <a:prstGeom prst="rect">
            <a:avLst/>
          </a:prstGeom>
          <a:noFill/>
        </p:spPr>
      </p:pic>
      <p:pic>
        <p:nvPicPr>
          <p:cNvPr id="21" name="Picture 3" descr="H:\Desktop\Mosquito Ecology Art\energy.gif"/>
          <p:cNvPicPr>
            <a:picLocks noChangeAspect="1" noChangeArrowheads="1"/>
          </p:cNvPicPr>
          <p:nvPr/>
        </p:nvPicPr>
        <p:blipFill>
          <a:blip r:embed="rId14" cstate="print"/>
          <a:srcRect/>
          <a:stretch>
            <a:fillRect/>
          </a:stretch>
        </p:blipFill>
        <p:spPr bwMode="auto">
          <a:xfrm rot="5887940">
            <a:off x="6607032" y="5940384"/>
            <a:ext cx="354330" cy="416052"/>
          </a:xfrm>
          <a:prstGeom prst="rect">
            <a:avLst/>
          </a:prstGeom>
          <a:noFill/>
        </p:spPr>
      </p:pic>
      <p:pic>
        <p:nvPicPr>
          <p:cNvPr id="14" name="Picture 13" descr="plant.gif"/>
          <p:cNvPicPr>
            <a:picLocks noChangeAspect="1"/>
          </p:cNvPicPr>
          <p:nvPr/>
        </p:nvPicPr>
        <p:blipFill>
          <a:blip r:embed="rId16" cstate="print"/>
          <a:stretch>
            <a:fillRect/>
          </a:stretch>
        </p:blipFill>
        <p:spPr>
          <a:xfrm>
            <a:off x="0" y="2714638"/>
            <a:ext cx="1143000" cy="1587613"/>
          </a:xfrm>
          <a:prstGeom prst="rect">
            <a:avLst/>
          </a:prstGeom>
        </p:spPr>
      </p:pic>
      <p:pic>
        <p:nvPicPr>
          <p:cNvPr id="22" name="Picture 21" descr="Fish.gif"/>
          <p:cNvPicPr>
            <a:picLocks noChangeAspect="1"/>
          </p:cNvPicPr>
          <p:nvPr/>
        </p:nvPicPr>
        <p:blipFill>
          <a:blip r:embed="rId4" cstate="print"/>
          <a:stretch>
            <a:fillRect/>
          </a:stretch>
        </p:blipFill>
        <p:spPr>
          <a:xfrm>
            <a:off x="4953000" y="5635702"/>
            <a:ext cx="1447800" cy="460298"/>
          </a:xfrm>
          <a:prstGeom prst="rect">
            <a:avLst/>
          </a:prstGeom>
        </p:spPr>
      </p:pic>
      <p:sp>
        <p:nvSpPr>
          <p:cNvPr id="25" name="TextBox 24"/>
          <p:cNvSpPr txBox="1"/>
          <p:nvPr/>
        </p:nvSpPr>
        <p:spPr>
          <a:xfrm>
            <a:off x="1143000" y="3657600"/>
            <a:ext cx="1886670" cy="584775"/>
          </a:xfrm>
          <a:prstGeom prst="rect">
            <a:avLst/>
          </a:prstGeom>
          <a:noFill/>
        </p:spPr>
        <p:txBody>
          <a:bodyPr wrap="none" rtlCol="0">
            <a:spAutoFit/>
          </a:bodyPr>
          <a:lstStyle/>
          <a:p>
            <a:r>
              <a:rPr lang="en-US" sz="3200" b="1" dirty="0">
                <a:solidFill>
                  <a:srgbClr val="00A200"/>
                </a:solidFill>
                <a:latin typeface="Calibri" panose="020F0502020204030204" pitchFamily="34" charset="0"/>
              </a:rPr>
              <a:t>Producers</a:t>
            </a:r>
          </a:p>
        </p:txBody>
      </p:sp>
      <p:sp>
        <p:nvSpPr>
          <p:cNvPr id="27" name="TextBox 26"/>
          <p:cNvSpPr txBox="1"/>
          <p:nvPr/>
        </p:nvSpPr>
        <p:spPr>
          <a:xfrm>
            <a:off x="4495800" y="4901625"/>
            <a:ext cx="2071208" cy="584775"/>
          </a:xfrm>
          <a:prstGeom prst="rect">
            <a:avLst/>
          </a:prstGeom>
          <a:noFill/>
        </p:spPr>
        <p:txBody>
          <a:bodyPr wrap="none" rtlCol="0">
            <a:spAutoFit/>
          </a:bodyPr>
          <a:lstStyle/>
          <a:p>
            <a:r>
              <a:rPr lang="en-US" sz="3200" b="1" dirty="0">
                <a:solidFill>
                  <a:srgbClr val="663300"/>
                </a:solidFill>
                <a:latin typeface="Calibri" panose="020F0502020204030204" pitchFamily="34" charset="0"/>
              </a:rPr>
              <a:t>Consumers</a:t>
            </a:r>
          </a:p>
        </p:txBody>
      </p:sp>
      <p:sp>
        <p:nvSpPr>
          <p:cNvPr id="28" name="TextBox 27">
            <a:extLst>
              <a:ext uri="{FF2B5EF4-FFF2-40B4-BE49-F238E27FC236}">
                <a16:creationId xmlns:a16="http://schemas.microsoft.com/office/drawing/2014/main" id="{1F7F50C2-ED05-4E9E-8050-AA36A0659967}"/>
              </a:ext>
            </a:extLst>
          </p:cNvPr>
          <p:cNvSpPr txBox="1"/>
          <p:nvPr/>
        </p:nvSpPr>
        <p:spPr>
          <a:xfrm>
            <a:off x="2851712" y="2669126"/>
            <a:ext cx="4812176" cy="584775"/>
          </a:xfrm>
          <a:prstGeom prst="rect">
            <a:avLst/>
          </a:prstGeom>
          <a:noFill/>
        </p:spPr>
        <p:txBody>
          <a:bodyPr wrap="square" rtlCol="0">
            <a:spAutoFit/>
          </a:bodyPr>
          <a:lstStyle/>
          <a:p>
            <a:r>
              <a:rPr lang="en-US" sz="3200" b="1" dirty="0">
                <a:solidFill>
                  <a:schemeClr val="tx2"/>
                </a:solidFill>
                <a:latin typeface="Calibri" panose="020F0502020204030204" pitchFamily="34" charset="0"/>
              </a:rPr>
              <a:t>Wetland Ecosystem</a:t>
            </a:r>
          </a:p>
        </p:txBody>
      </p:sp>
    </p:spTree>
    <p:extLst>
      <p:ext uri="{BB962C8B-B14F-4D97-AF65-F5344CB8AC3E}">
        <p14:creationId xmlns:p14="http://schemas.microsoft.com/office/powerpoint/2010/main" val="237782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repeatCount="indefinite"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3000"/>
                                        <p:tgtEl>
                                          <p:spTgt spid="11"/>
                                        </p:tgtEl>
                                      </p:cBhvr>
                                    </p:animEffect>
                                  </p:childTnLst>
                                </p:cTn>
                              </p:par>
                              <p:par>
                                <p:cTn id="13" presetID="62" presetClass="path" presetSubtype="0" repeatCount="indefinite" accel="50000" decel="50000" fill="hold" nodeType="withEffect">
                                  <p:stCondLst>
                                    <p:cond delay="0"/>
                                  </p:stCondLst>
                                  <p:childTnLst>
                                    <p:animMotion origin="layout" path="M -0.2625 -0.40556 L -0.23698 -0.40301 L -0.23959 -0.35718 L -0.21389 -0.35463 L -0.2165 -0.30996 L -0.19115 -0.30718 L -0.19393 -0.26273 L -0.16823 -0.26088 L -0.17101 -0.21505 L -0.14532 -0.21296 L -0.14896 -0.16783 L -0.12257 -0.16389 L -0.1257 -0.11945 L -0.09966 -0.1169 L -0.10244 -0.07222 " pathEditMode="relative" rAng="273517" ptsTypes="FFFFFFFFFFFFFFF">
                                      <p:cBhvr>
                                        <p:cTn id="14" dur="3000" fill="hold"/>
                                        <p:tgtEl>
                                          <p:spTgt spid="11"/>
                                        </p:tgtEl>
                                        <p:attrNameLst>
                                          <p:attrName>ppt_x</p:attrName>
                                          <p:attrName>ppt_y</p:attrName>
                                        </p:attrNameLst>
                                      </p:cBhvr>
                                      <p:rCtr x="8000" y="16700"/>
                                    </p:animMotion>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10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2000"/>
                                        <p:tgtEl>
                                          <p:spTgt spid="25"/>
                                        </p:tgtEl>
                                      </p:cBhvr>
                                    </p:animEffect>
                                  </p:childTnLst>
                                </p:cTn>
                              </p:par>
                              <p:par>
                                <p:cTn id="23" presetID="47"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par>
                                <p:cTn id="28" presetID="9"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dissolve">
                                      <p:cBhvr>
                                        <p:cTn id="30" dur="1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repeatCount="indefinite"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2000"/>
                                        <p:tgtEl>
                                          <p:spTgt spid="9"/>
                                        </p:tgtEl>
                                      </p:cBhvr>
                                    </p:animEffect>
                                  </p:childTnLst>
                                </p:cTn>
                              </p:par>
                              <p:par>
                                <p:cTn id="36" presetID="49" presetClass="path" presetSubtype="0" repeatCount="indefinite" accel="50000" decel="50000" fill="hold" nodeType="withEffect">
                                  <p:stCondLst>
                                    <p:cond delay="0"/>
                                  </p:stCondLst>
                                  <p:childTnLst>
                                    <p:animMotion origin="layout" path="M -0.05417 -0.0444 L 3.33333E-6 0.00972 " pathEditMode="relative" rAng="0" ptsTypes="AA">
                                      <p:cBhvr>
                                        <p:cTn id="37" dur="2000" fill="hold"/>
                                        <p:tgtEl>
                                          <p:spTgt spid="9"/>
                                        </p:tgtEl>
                                        <p:attrNameLst>
                                          <p:attrName>ppt_x</p:attrName>
                                          <p:attrName>ppt_y</p:attrName>
                                        </p:attrNameLst>
                                      </p:cBhvr>
                                      <p:rCtr x="2700" y="2700"/>
                                    </p:animMotion>
                                  </p:childTnLst>
                                </p:cTn>
                              </p:par>
                            </p:childTnLst>
                          </p:cTn>
                        </p:par>
                        <p:par>
                          <p:cTn id="38" fill="hold">
                            <p:stCondLst>
                              <p:cond delay="2000"/>
                            </p:stCondLst>
                            <p:childTnLst>
                              <p:par>
                                <p:cTn id="39" presetID="23" presetClass="entr" presetSubtype="16" fill="hold" nodeType="afterEffect">
                                  <p:stCondLst>
                                    <p:cond delay="1000"/>
                                  </p:stCondLst>
                                  <p:childTnLst>
                                    <p:set>
                                      <p:cBhvr>
                                        <p:cTn id="40" dur="1" fill="hold">
                                          <p:stCondLst>
                                            <p:cond delay="0"/>
                                          </p:stCondLst>
                                        </p:cTn>
                                        <p:tgtEl>
                                          <p:spTgt spid="15"/>
                                        </p:tgtEl>
                                        <p:attrNameLst>
                                          <p:attrName>style.visibility</p:attrName>
                                        </p:attrNameLst>
                                      </p:cBhvr>
                                      <p:to>
                                        <p:strVal val="visible"/>
                                      </p:to>
                                    </p:set>
                                    <p:anim calcmode="lin" valueType="num">
                                      <p:cBhvr>
                                        <p:cTn id="41" dur="2000" fill="hold"/>
                                        <p:tgtEl>
                                          <p:spTgt spid="15"/>
                                        </p:tgtEl>
                                        <p:attrNameLst>
                                          <p:attrName>ppt_w</p:attrName>
                                        </p:attrNameLst>
                                      </p:cBhvr>
                                      <p:tavLst>
                                        <p:tav tm="0">
                                          <p:val>
                                            <p:fltVal val="0"/>
                                          </p:val>
                                        </p:tav>
                                        <p:tav tm="100000">
                                          <p:val>
                                            <p:strVal val="#ppt_w"/>
                                          </p:val>
                                        </p:tav>
                                      </p:tavLst>
                                    </p:anim>
                                    <p:anim calcmode="lin" valueType="num">
                                      <p:cBhvr>
                                        <p:cTn id="42" dur="2000" fill="hold"/>
                                        <p:tgtEl>
                                          <p:spTgt spid="15"/>
                                        </p:tgtEl>
                                        <p:attrNameLst>
                                          <p:attrName>ppt_h</p:attrName>
                                        </p:attrNameLst>
                                      </p:cBhvr>
                                      <p:tavLst>
                                        <p:tav tm="0">
                                          <p:val>
                                            <p:fltVal val="0"/>
                                          </p:val>
                                        </p:tav>
                                        <p:tav tm="100000">
                                          <p:val>
                                            <p:strVal val="#ppt_h"/>
                                          </p:val>
                                        </p:tav>
                                      </p:tavLst>
                                    </p:anim>
                                  </p:childTnLst>
                                </p:cTn>
                              </p:par>
                              <p:par>
                                <p:cTn id="43" presetID="10" presetClass="entr" presetSubtype="0" fill="hold" nodeType="withEffect">
                                  <p:stCondLst>
                                    <p:cond delay="100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2000"/>
                                        <p:tgtEl>
                                          <p:spTgt spid="15"/>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2000"/>
                                        <p:tgtEl>
                                          <p:spTgt spid="2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repeatCount="indefinite" fill="hold"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3000"/>
                                        <p:tgtEl>
                                          <p:spTgt spid="20"/>
                                        </p:tgtEl>
                                      </p:cBhvr>
                                    </p:animEffect>
                                  </p:childTnLst>
                                </p:cTn>
                              </p:par>
                              <p:par>
                                <p:cTn id="55" presetID="10" presetClass="entr" presetSubtype="0" repeatCount="indefinite"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3000"/>
                                        <p:tgtEl>
                                          <p:spTgt spid="19"/>
                                        </p:tgtEl>
                                      </p:cBhvr>
                                    </p:animEffect>
                                  </p:childTnLst>
                                </p:cTn>
                              </p:par>
                              <p:par>
                                <p:cTn id="58" presetID="63" presetClass="path" presetSubtype="0" repeatCount="indefinite" accel="50000" decel="50000" fill="hold" nodeType="withEffect">
                                  <p:stCondLst>
                                    <p:cond delay="0"/>
                                  </p:stCondLst>
                                  <p:childTnLst>
                                    <p:animMotion origin="layout" path="M -0.0434 0.0287 L -0.00347 0.03518 " pathEditMode="relative" rAng="0" ptsTypes="AA">
                                      <p:cBhvr>
                                        <p:cTn id="59" dur="3000" fill="hold"/>
                                        <p:tgtEl>
                                          <p:spTgt spid="20"/>
                                        </p:tgtEl>
                                        <p:attrNameLst>
                                          <p:attrName>ppt_x</p:attrName>
                                          <p:attrName>ppt_y</p:attrName>
                                        </p:attrNameLst>
                                      </p:cBhvr>
                                      <p:rCtr x="2000" y="300"/>
                                    </p:animMotion>
                                  </p:childTnLst>
                                </p:cTn>
                              </p:par>
                              <p:par>
                                <p:cTn id="60" presetID="63" presetClass="path" presetSubtype="0" repeatCount="indefinite" accel="50000" decel="50000" fill="hold" nodeType="withEffect">
                                  <p:stCondLst>
                                    <p:cond delay="0"/>
                                  </p:stCondLst>
                                  <p:childTnLst>
                                    <p:animMotion origin="layout" path="M -0.0434 0.01759 L -0.00347 0.02407 " pathEditMode="relative" rAng="0" ptsTypes="AA">
                                      <p:cBhvr>
                                        <p:cTn id="61" dur="3000" fill="hold"/>
                                        <p:tgtEl>
                                          <p:spTgt spid="19"/>
                                        </p:tgtEl>
                                        <p:attrNameLst>
                                          <p:attrName>ppt_x</p:attrName>
                                          <p:attrName>ppt_y</p:attrName>
                                        </p:attrNameLst>
                                      </p:cBhvr>
                                      <p:rCtr x="2000" y="300"/>
                                    </p:animMotion>
                                  </p:childTnLst>
                                </p:cTn>
                              </p:par>
                              <p:par>
                                <p:cTn id="62" presetID="2" presetClass="entr" presetSubtype="2"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additive="base">
                                        <p:cTn id="64" dur="2000" fill="hold"/>
                                        <p:tgtEl>
                                          <p:spTgt spid="4"/>
                                        </p:tgtEl>
                                        <p:attrNameLst>
                                          <p:attrName>ppt_x</p:attrName>
                                        </p:attrNameLst>
                                      </p:cBhvr>
                                      <p:tavLst>
                                        <p:tav tm="0">
                                          <p:val>
                                            <p:strVal val="1+#ppt_w/2"/>
                                          </p:val>
                                        </p:tav>
                                        <p:tav tm="100000">
                                          <p:val>
                                            <p:strVal val="#ppt_x"/>
                                          </p:val>
                                        </p:tav>
                                      </p:tavLst>
                                    </p:anim>
                                    <p:anim calcmode="lin" valueType="num">
                                      <p:cBhvr additive="base">
                                        <p:cTn id="65" dur="2000" fill="hold"/>
                                        <p:tgtEl>
                                          <p:spTgt spid="4"/>
                                        </p:tgtEl>
                                        <p:attrNameLst>
                                          <p:attrName>ppt_y</p:attrName>
                                        </p:attrNameLst>
                                      </p:cBhvr>
                                      <p:tavLst>
                                        <p:tav tm="0">
                                          <p:val>
                                            <p:strVal val="#ppt_y"/>
                                          </p:val>
                                        </p:tav>
                                        <p:tav tm="100000">
                                          <p:val>
                                            <p:strVal val="#ppt_y"/>
                                          </p:val>
                                        </p:tav>
                                      </p:tavLst>
                                    </p:anim>
                                  </p:childTnLst>
                                </p:cTn>
                              </p:par>
                              <p:par>
                                <p:cTn id="66" presetID="8" presetClass="emph" presetSubtype="0" repeatCount="indefinite" fill="hold" nodeType="withEffect">
                                  <p:stCondLst>
                                    <p:cond delay="0"/>
                                  </p:stCondLst>
                                  <p:endCondLst>
                                    <p:cond evt="onNext" delay="0">
                                      <p:tgtEl>
                                        <p:sldTgt/>
                                      </p:tgtEl>
                                    </p:cond>
                                  </p:endCondLst>
                                  <p:childTnLst>
                                    <p:animRot by="180000">
                                      <p:cBhvr>
                                        <p:cTn id="67" dur="500" fill="hold"/>
                                        <p:tgtEl>
                                          <p:spTgt spid="4"/>
                                        </p:tgtEl>
                                        <p:attrNameLst>
                                          <p:attrName>r</p:attrName>
                                        </p:attrNameLst>
                                      </p:cBhvr>
                                    </p:animRot>
                                  </p:childTnLst>
                                </p:cTn>
                              </p:par>
                              <p:par>
                                <p:cTn id="68" presetID="2" presetClass="entr" presetSubtype="2" fill="hold" nodeType="with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1000" fill="hold"/>
                                        <p:tgtEl>
                                          <p:spTgt spid="22"/>
                                        </p:tgtEl>
                                        <p:attrNameLst>
                                          <p:attrName>ppt_x</p:attrName>
                                        </p:attrNameLst>
                                      </p:cBhvr>
                                      <p:tavLst>
                                        <p:tav tm="0">
                                          <p:val>
                                            <p:strVal val="1+#ppt_w/2"/>
                                          </p:val>
                                        </p:tav>
                                        <p:tav tm="100000">
                                          <p:val>
                                            <p:strVal val="#ppt_x"/>
                                          </p:val>
                                        </p:tav>
                                      </p:tavLst>
                                    </p:anim>
                                    <p:anim calcmode="lin" valueType="num">
                                      <p:cBhvr additive="base">
                                        <p:cTn id="71" dur="1000" fill="hold"/>
                                        <p:tgtEl>
                                          <p:spTgt spid="22"/>
                                        </p:tgtEl>
                                        <p:attrNameLst>
                                          <p:attrName>ppt_y</p:attrName>
                                        </p:attrNameLst>
                                      </p:cBhvr>
                                      <p:tavLst>
                                        <p:tav tm="0">
                                          <p:val>
                                            <p:strVal val="#ppt_y"/>
                                          </p:val>
                                        </p:tav>
                                        <p:tav tm="100000">
                                          <p:val>
                                            <p:strVal val="#ppt_y"/>
                                          </p:val>
                                        </p:tav>
                                      </p:tavLst>
                                    </p:anim>
                                  </p:childTnLst>
                                </p:cTn>
                              </p:par>
                              <p:par>
                                <p:cTn id="72" presetID="8" presetClass="emph" presetSubtype="0" repeatCount="indefinite" fill="hold" nodeType="withEffect">
                                  <p:stCondLst>
                                    <p:cond delay="0"/>
                                  </p:stCondLst>
                                  <p:endCondLst>
                                    <p:cond evt="onNext" delay="0">
                                      <p:tgtEl>
                                        <p:sldTgt/>
                                      </p:tgtEl>
                                    </p:cond>
                                  </p:endCondLst>
                                  <p:childTnLst>
                                    <p:animRot by="180000">
                                      <p:cBhvr>
                                        <p:cTn id="73" dur="500" fill="hold"/>
                                        <p:tgtEl>
                                          <p:spTgt spid="22"/>
                                        </p:tgtEl>
                                        <p:attrNameLst>
                                          <p:attrName>r</p:attrName>
                                        </p:attrNameLst>
                                      </p:cBhvr>
                                    </p:animRot>
                                  </p:childTnLst>
                                </p:cTn>
                              </p:par>
                            </p:childTnLst>
                          </p:cTn>
                        </p:par>
                      </p:childTnLst>
                    </p:cTn>
                  </p:par>
                  <p:par>
                    <p:cTn id="74" fill="hold">
                      <p:stCondLst>
                        <p:cond delay="indefinite"/>
                      </p:stCondLst>
                      <p:childTnLst>
                        <p:par>
                          <p:cTn id="75" fill="hold">
                            <p:stCondLst>
                              <p:cond delay="0"/>
                            </p:stCondLst>
                            <p:childTnLst>
                              <p:par>
                                <p:cTn id="76" presetID="10" presetClass="entr" presetSubtype="0" repeatCount="indefinite" fill="hold" nodeType="click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fade">
                                      <p:cBhvr>
                                        <p:cTn id="78" dur="2000"/>
                                        <p:tgtEl>
                                          <p:spTgt spid="21"/>
                                        </p:tgtEl>
                                      </p:cBhvr>
                                    </p:animEffect>
                                  </p:childTnLst>
                                </p:cTn>
                              </p:par>
                              <p:par>
                                <p:cTn id="79" presetID="63" presetClass="path" presetSubtype="0" repeatCount="indefinite" accel="50000" decel="50000" fill="hold" nodeType="withEffect">
                                  <p:stCondLst>
                                    <p:cond delay="0"/>
                                  </p:stCondLst>
                                  <p:childTnLst>
                                    <p:animMotion origin="layout" path="M -0.06684 0.02569 L 0.04983 0.01458 " pathEditMode="relative" rAng="0" ptsTypes="AA">
                                      <p:cBhvr>
                                        <p:cTn id="80" dur="2000" fill="hold"/>
                                        <p:tgtEl>
                                          <p:spTgt spid="21"/>
                                        </p:tgtEl>
                                        <p:attrNameLst>
                                          <p:attrName>ppt_x</p:attrName>
                                          <p:attrName>ppt_y</p:attrName>
                                        </p:attrNameLst>
                                      </p:cBhvr>
                                      <p:rCtr x="5800" y="-600"/>
                                    </p:animMotion>
                                  </p:childTnLst>
                                </p:cTn>
                              </p:par>
                              <p:par>
                                <p:cTn id="81" presetID="2" presetClass="entr" presetSubtype="2" fill="hold" nodeType="withEffect">
                                  <p:stCondLst>
                                    <p:cond delay="0"/>
                                  </p:stCondLst>
                                  <p:childTnLst>
                                    <p:set>
                                      <p:cBhvr>
                                        <p:cTn id="82" dur="1" fill="hold">
                                          <p:stCondLst>
                                            <p:cond delay="0"/>
                                          </p:stCondLst>
                                        </p:cTn>
                                        <p:tgtEl>
                                          <p:spTgt spid="8"/>
                                        </p:tgtEl>
                                        <p:attrNameLst>
                                          <p:attrName>style.visibility</p:attrName>
                                        </p:attrNameLst>
                                      </p:cBhvr>
                                      <p:to>
                                        <p:strVal val="visible"/>
                                      </p:to>
                                    </p:set>
                                    <p:anim calcmode="lin" valueType="num">
                                      <p:cBhvr additive="base">
                                        <p:cTn id="83" dur="1000" fill="hold"/>
                                        <p:tgtEl>
                                          <p:spTgt spid="8"/>
                                        </p:tgtEl>
                                        <p:attrNameLst>
                                          <p:attrName>ppt_x</p:attrName>
                                        </p:attrNameLst>
                                      </p:cBhvr>
                                      <p:tavLst>
                                        <p:tav tm="0">
                                          <p:val>
                                            <p:strVal val="1+#ppt_w/2"/>
                                          </p:val>
                                        </p:tav>
                                        <p:tav tm="100000">
                                          <p:val>
                                            <p:strVal val="#ppt_x"/>
                                          </p:val>
                                        </p:tav>
                                      </p:tavLst>
                                    </p:anim>
                                    <p:anim calcmode="lin" valueType="num">
                                      <p:cBhvr additive="base">
                                        <p:cTn id="84"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9" presetClass="entr" presetSubtype="0" decel="100000" fill="hold" nodeType="clickEffect">
                                  <p:stCondLst>
                                    <p:cond delay="0"/>
                                  </p:stCondLst>
                                  <p:childTnLst>
                                    <p:set>
                                      <p:cBhvr>
                                        <p:cTn id="88" dur="1" fill="hold">
                                          <p:stCondLst>
                                            <p:cond delay="0"/>
                                          </p:stCondLst>
                                        </p:cTn>
                                        <p:tgtEl>
                                          <p:spTgt spid="5"/>
                                        </p:tgtEl>
                                        <p:attrNameLst>
                                          <p:attrName>style.visibility</p:attrName>
                                        </p:attrNameLst>
                                      </p:cBhvr>
                                      <p:to>
                                        <p:strVal val="visible"/>
                                      </p:to>
                                    </p:set>
                                    <p:anim calcmode="lin" valueType="num">
                                      <p:cBhvr>
                                        <p:cTn id="89" dur="500" fill="hold"/>
                                        <p:tgtEl>
                                          <p:spTgt spid="5"/>
                                        </p:tgtEl>
                                        <p:attrNameLst>
                                          <p:attrName>ppt_w</p:attrName>
                                        </p:attrNameLst>
                                      </p:cBhvr>
                                      <p:tavLst>
                                        <p:tav tm="0">
                                          <p:val>
                                            <p:fltVal val="0"/>
                                          </p:val>
                                        </p:tav>
                                        <p:tav tm="100000">
                                          <p:val>
                                            <p:strVal val="#ppt_w"/>
                                          </p:val>
                                        </p:tav>
                                      </p:tavLst>
                                    </p:anim>
                                    <p:anim calcmode="lin" valueType="num">
                                      <p:cBhvr>
                                        <p:cTn id="90" dur="500" fill="hold"/>
                                        <p:tgtEl>
                                          <p:spTgt spid="5"/>
                                        </p:tgtEl>
                                        <p:attrNameLst>
                                          <p:attrName>ppt_h</p:attrName>
                                        </p:attrNameLst>
                                      </p:cBhvr>
                                      <p:tavLst>
                                        <p:tav tm="0">
                                          <p:val>
                                            <p:fltVal val="0"/>
                                          </p:val>
                                        </p:tav>
                                        <p:tav tm="100000">
                                          <p:val>
                                            <p:strVal val="#ppt_h"/>
                                          </p:val>
                                        </p:tav>
                                      </p:tavLst>
                                    </p:anim>
                                    <p:anim calcmode="lin" valueType="num">
                                      <p:cBhvr>
                                        <p:cTn id="91" dur="500" fill="hold"/>
                                        <p:tgtEl>
                                          <p:spTgt spid="5"/>
                                        </p:tgtEl>
                                        <p:attrNameLst>
                                          <p:attrName>style.rotation</p:attrName>
                                        </p:attrNameLst>
                                      </p:cBhvr>
                                      <p:tavLst>
                                        <p:tav tm="0">
                                          <p:val>
                                            <p:fltVal val="360"/>
                                          </p:val>
                                        </p:tav>
                                        <p:tav tm="100000">
                                          <p:val>
                                            <p:fltVal val="0"/>
                                          </p:val>
                                        </p:tav>
                                      </p:tavLst>
                                    </p:anim>
                                    <p:animEffect transition="in" filter="fade">
                                      <p:cBhvr>
                                        <p:cTn id="92" dur="500"/>
                                        <p:tgtEl>
                                          <p:spTgt spid="5"/>
                                        </p:tgtEl>
                                      </p:cBhvr>
                                    </p:animEffect>
                                  </p:childTnLst>
                                </p:cTn>
                              </p:par>
                            </p:childTnLst>
                          </p:cTn>
                        </p:par>
                        <p:par>
                          <p:cTn id="93" fill="hold">
                            <p:stCondLst>
                              <p:cond delay="500"/>
                            </p:stCondLst>
                            <p:childTnLst>
                              <p:par>
                                <p:cTn id="94" presetID="42" presetClass="entr" presetSubtype="0"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fade">
                                      <p:cBhvr>
                                        <p:cTn id="96" dur="1000"/>
                                        <p:tgtEl>
                                          <p:spTgt spid="6"/>
                                        </p:tgtEl>
                                      </p:cBhvr>
                                    </p:animEffect>
                                    <p:anim calcmode="lin" valueType="num">
                                      <p:cBhvr>
                                        <p:cTn id="97" dur="1000" fill="hold"/>
                                        <p:tgtEl>
                                          <p:spTgt spid="6"/>
                                        </p:tgtEl>
                                        <p:attrNameLst>
                                          <p:attrName>ppt_x</p:attrName>
                                        </p:attrNameLst>
                                      </p:cBhvr>
                                      <p:tavLst>
                                        <p:tav tm="0">
                                          <p:val>
                                            <p:strVal val="#ppt_x"/>
                                          </p:val>
                                        </p:tav>
                                        <p:tav tm="100000">
                                          <p:val>
                                            <p:strVal val="#ppt_x"/>
                                          </p:val>
                                        </p:tav>
                                      </p:tavLst>
                                    </p:anim>
                                    <p:anim calcmode="lin" valueType="num">
                                      <p:cBhvr>
                                        <p:cTn id="98" dur="1000" fill="hold"/>
                                        <p:tgtEl>
                                          <p:spTgt spid="6"/>
                                        </p:tgtEl>
                                        <p:attrNameLst>
                                          <p:attrName>ppt_y</p:attrName>
                                        </p:attrNameLst>
                                      </p:cBhvr>
                                      <p:tavLst>
                                        <p:tav tm="0">
                                          <p:val>
                                            <p:strVal val="#ppt_y+.1"/>
                                          </p:val>
                                        </p:tav>
                                        <p:tav tm="100000">
                                          <p:val>
                                            <p:strVal val="#ppt_y"/>
                                          </p:val>
                                        </p:tav>
                                      </p:tavLst>
                                    </p:anim>
                                  </p:childTnLst>
                                </p:cTn>
                              </p:par>
                              <p:par>
                                <p:cTn id="99" presetID="63" presetClass="path" presetSubtype="0" accel="50000" decel="50000" fill="hold" nodeType="withEffect">
                                  <p:stCondLst>
                                    <p:cond delay="0"/>
                                  </p:stCondLst>
                                  <p:childTnLst>
                                    <p:animMotion origin="layout" path="M -0.07083 0.03333 L -3.33333E-6 2.22222E-6 " pathEditMode="relative" rAng="0" ptsTypes="AA">
                                      <p:cBhvr>
                                        <p:cTn id="100" dur="2000" fill="hold"/>
                                        <p:tgtEl>
                                          <p:spTgt spid="6"/>
                                        </p:tgtEl>
                                        <p:attrNameLst>
                                          <p:attrName>ppt_x</p:attrName>
                                          <p:attrName>ppt_y</p:attrName>
                                        </p:attrNameLst>
                                      </p:cBhvr>
                                      <p:rCtr x="3542" y="-1667"/>
                                    </p:animMotion>
                                  </p:childTnLst>
                                </p:cTn>
                              </p:par>
                            </p:childTnLst>
                          </p:cTn>
                        </p:par>
                      </p:childTnLst>
                    </p:cTn>
                  </p:par>
                  <p:par>
                    <p:cTn id="101" fill="hold">
                      <p:stCondLst>
                        <p:cond delay="indefinite"/>
                      </p:stCondLst>
                      <p:childTnLst>
                        <p:par>
                          <p:cTn id="102" fill="hold">
                            <p:stCondLst>
                              <p:cond delay="0"/>
                            </p:stCondLst>
                            <p:childTnLst>
                              <p:par>
                                <p:cTn id="103" presetID="0" presetClass="path" presetSubtype="0" accel="50000" decel="50000" fill="hold" nodeType="clickEffect">
                                  <p:stCondLst>
                                    <p:cond delay="0"/>
                                  </p:stCondLst>
                                  <p:childTnLst>
                                    <p:animMotion origin="layout" path="M 0.05087 -0.00834 C 0.06163 -0.01227 0.06962 -0.02269 0.07952 -0.0257 C 0.09549 -0.03056 0.11198 -0.03264 0.12847 -0.03611 C 0.15816 -0.03565 0.18768 -0.03565 0.21702 -0.03449 C 0.2441 -0.03357 0.27084 -0.01945 0.2974 -0.01528 C 0.30886 -0.0044 0.29653 -0.01505 0.30886 -0.00834 C 0.31059 -0.00764 0.31181 -0.00579 0.31302 -0.00486 C 0.32205 0.00116 0.33368 0.00509 0.34445 0.00717 C 0.3533 0.01203 0.36007 0.01759 0.36997 0.02106 C 0.375 0.02592 0.37969 0.02801 0.38577 0.02963 C 0.40104 0.04514 0.3816 0.02708 0.39618 0.03657 C 0.40087 0.03958 0.40469 0.04398 0.4092 0.04699 C 0.41684 0.06203 0.42292 0.06551 0.43264 0.07477 C 0.43993 0.08194 0.44549 0.09213 0.45313 0.09884 C 0.45799 0.10926 0.45313 0.0993 0.46129 0.10926 C 0.47049 0.12037 0.47709 0.13241 0.48733 0.1419 C 0.49184 0.14629 0.49375 0.15162 0.49879 0.15416 C 0.50764 0.16597 0.50347 0.1618 0.51059 0.16805 C 0.51667 0.18055 0.50868 0.16551 0.5184 0.17662 C 0.52327 0.18217 0.52639 0.1919 0.53021 0.19907 C 0.53229 0.20347 0.53733 0.2081 0.54063 0.21134 C 0.54479 0.22291 0.55851 0.23842 0.56632 0.24583 C 0.57031 0.25 0.57205 0.25717 0.57691 0.26157 C 0.58472 0.26991 0.59271 0.27754 0.60139 0.28403 C 0.60504 0.28727 0.61094 0.29791 0.61563 0.29791 " pathEditMode="relative" rAng="0" ptsTypes="ffffffffffffffffffffffffA">
                                      <p:cBhvr>
                                        <p:cTn id="104" dur="1000" fill="hold"/>
                                        <p:tgtEl>
                                          <p:spTgt spid="16"/>
                                        </p:tgtEl>
                                        <p:attrNameLst>
                                          <p:attrName>ppt_x</p:attrName>
                                          <p:attrName>ppt_y</p:attrName>
                                        </p:attrNameLst>
                                      </p:cBhvr>
                                      <p:rCtr x="28200" y="13900"/>
                                    </p:animMotion>
                                  </p:childTnLst>
                                </p:cTn>
                              </p:par>
                              <p:par>
                                <p:cTn id="105" presetID="10" presetClass="entr" presetSubtype="0" repeatCount="indefinite" fill="hold" nodeType="withEffect">
                                  <p:stCondLst>
                                    <p:cond delay="0"/>
                                  </p:stCondLst>
                                  <p:childTnLst>
                                    <p:set>
                                      <p:cBhvr>
                                        <p:cTn id="106" dur="1" fill="hold">
                                          <p:stCondLst>
                                            <p:cond delay="0"/>
                                          </p:stCondLst>
                                        </p:cTn>
                                        <p:tgtEl>
                                          <p:spTgt spid="1027"/>
                                        </p:tgtEl>
                                        <p:attrNameLst>
                                          <p:attrName>style.visibility</p:attrName>
                                        </p:attrNameLst>
                                      </p:cBhvr>
                                      <p:to>
                                        <p:strVal val="visible"/>
                                      </p:to>
                                    </p:set>
                                    <p:animEffect transition="in" filter="fade">
                                      <p:cBhvr>
                                        <p:cTn id="107" dur="2000"/>
                                        <p:tgtEl>
                                          <p:spTgt spid="1027"/>
                                        </p:tgtEl>
                                      </p:cBhvr>
                                    </p:animEffect>
                                  </p:childTnLst>
                                </p:cTn>
                              </p:par>
                              <p:par>
                                <p:cTn id="108" presetID="35" presetClass="path" presetSubtype="0" repeatCount="indefinite" accel="50000" decel="50000" fill="hold" nodeType="withEffect">
                                  <p:stCondLst>
                                    <p:cond delay="0"/>
                                  </p:stCondLst>
                                  <p:childTnLst>
                                    <p:animMotion origin="layout" path="M 0.01736 0.0419 L -0.01597 0.03078 " pathEditMode="relative" rAng="0" ptsTypes="AA">
                                      <p:cBhvr>
                                        <p:cTn id="109" dur="2000" fill="hold"/>
                                        <p:tgtEl>
                                          <p:spTgt spid="1027"/>
                                        </p:tgtEl>
                                        <p:attrNameLst>
                                          <p:attrName>ppt_x</p:attrName>
                                          <p:attrName>ppt_y</p:attrName>
                                        </p:attrNameLst>
                                      </p:cBhvr>
                                      <p:rCtr x="-1667" y="-5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5801A4F-9ED8-4B98-B54C-32D03D845B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descr="Fish.gif"/>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6000"/>
                    </a14:imgEffect>
                  </a14:imgLayer>
                </a14:imgProps>
              </a:ext>
            </a:extLst>
          </a:blip>
          <a:stretch>
            <a:fillRect/>
          </a:stretch>
        </p:blipFill>
        <p:spPr>
          <a:xfrm>
            <a:off x="4572000" y="6172622"/>
            <a:ext cx="1676400" cy="532978"/>
          </a:xfrm>
          <a:prstGeom prst="rect">
            <a:avLst/>
          </a:prstGeom>
        </p:spPr>
      </p:pic>
      <p:pic>
        <p:nvPicPr>
          <p:cNvPr id="5" name="Picture 4" descr="Pupa.gif"/>
          <p:cNvPicPr>
            <a:picLocks noChangeAspect="1"/>
          </p:cNvPicPr>
          <p:nvPr/>
        </p:nvPicPr>
        <p:blipFill>
          <a:blip r:embed="rId6" cstate="print"/>
          <a:stretch>
            <a:fillRect/>
          </a:stretch>
        </p:blipFill>
        <p:spPr>
          <a:xfrm>
            <a:off x="4087151" y="4343400"/>
            <a:ext cx="533400" cy="562232"/>
          </a:xfrm>
          <a:prstGeom prst="rect">
            <a:avLst/>
          </a:prstGeom>
        </p:spPr>
      </p:pic>
      <p:pic>
        <p:nvPicPr>
          <p:cNvPr id="6" name="Picture 5" descr="Emerge.gif"/>
          <p:cNvPicPr>
            <a:picLocks noChangeAspect="1"/>
          </p:cNvPicPr>
          <p:nvPr/>
        </p:nvPicPr>
        <p:blipFill>
          <a:blip r:embed="rId7" cstate="print"/>
          <a:stretch>
            <a:fillRect/>
          </a:stretch>
        </p:blipFill>
        <p:spPr>
          <a:xfrm>
            <a:off x="4649748" y="3571687"/>
            <a:ext cx="1295400" cy="917915"/>
          </a:xfrm>
          <a:prstGeom prst="rect">
            <a:avLst/>
          </a:prstGeom>
        </p:spPr>
      </p:pic>
      <p:pic>
        <p:nvPicPr>
          <p:cNvPr id="10" name="Picture 9" descr="energy.gif"/>
          <p:cNvPicPr>
            <a:picLocks noChangeAspect="1"/>
          </p:cNvPicPr>
          <p:nvPr/>
        </p:nvPicPr>
        <p:blipFill>
          <a:blip r:embed="rId8" cstate="print"/>
          <a:stretch>
            <a:fillRect/>
          </a:stretch>
        </p:blipFill>
        <p:spPr>
          <a:xfrm rot="20020794">
            <a:off x="6909666" y="1335258"/>
            <a:ext cx="247828" cy="290998"/>
          </a:xfrm>
          <a:prstGeom prst="rect">
            <a:avLst/>
          </a:prstGeom>
        </p:spPr>
      </p:pic>
      <p:pic>
        <p:nvPicPr>
          <p:cNvPr id="12" name="Picture 11" descr="algae.gif"/>
          <p:cNvPicPr>
            <a:picLocks noChangeAspect="1"/>
          </p:cNvPicPr>
          <p:nvPr/>
        </p:nvPicPr>
        <p:blipFill>
          <a:blip r:embed="rId9" cstate="print">
            <a:extLst>
              <a:ext uri="{BEBA8EAE-BF5A-486C-A8C5-ECC9F3942E4B}">
                <a14:imgProps xmlns:a14="http://schemas.microsoft.com/office/drawing/2010/main">
                  <a14:imgLayer r:embed="rId10">
                    <a14:imgEffect>
                      <a14:brightnessContrast contrast="-28000"/>
                    </a14:imgEffect>
                  </a14:imgLayer>
                </a14:imgProps>
              </a:ext>
            </a:extLst>
          </a:blip>
          <a:stretch>
            <a:fillRect/>
          </a:stretch>
        </p:blipFill>
        <p:spPr>
          <a:xfrm>
            <a:off x="1295400" y="4309701"/>
            <a:ext cx="1797557" cy="794936"/>
          </a:xfrm>
          <a:prstGeom prst="rect">
            <a:avLst/>
          </a:prstGeom>
        </p:spPr>
      </p:pic>
      <p:pic>
        <p:nvPicPr>
          <p:cNvPr id="13" name="Picture 12" descr="roots.gif"/>
          <p:cNvPicPr>
            <a:picLocks noChangeAspect="1"/>
          </p:cNvPicPr>
          <p:nvPr/>
        </p:nvPicPr>
        <p:blipFill>
          <a:blip r:embed="rId11" cstate="print"/>
          <a:stretch>
            <a:fillRect/>
          </a:stretch>
        </p:blipFill>
        <p:spPr>
          <a:xfrm>
            <a:off x="-76200" y="4191000"/>
            <a:ext cx="923544" cy="976122"/>
          </a:xfrm>
          <a:prstGeom prst="rect">
            <a:avLst/>
          </a:prstGeom>
        </p:spPr>
      </p:pic>
      <p:pic>
        <p:nvPicPr>
          <p:cNvPr id="15" name="Picture 14" descr="larvae.gif"/>
          <p:cNvPicPr>
            <a:picLocks noChangeAspect="1"/>
          </p:cNvPicPr>
          <p:nvPr/>
        </p:nvPicPr>
        <p:blipFill>
          <a:blip r:embed="rId12" cstate="print">
            <a:extLst>
              <a:ext uri="{BEBA8EAE-BF5A-486C-A8C5-ECC9F3942E4B}">
                <a14:imgProps xmlns:a14="http://schemas.microsoft.com/office/drawing/2010/main">
                  <a14:imgLayer r:embed="rId13">
                    <a14:imgEffect>
                      <a14:brightnessContrast bright="-30000" contrast="-48000"/>
                    </a14:imgEffect>
                  </a14:imgLayer>
                </a14:imgProps>
              </a:ext>
            </a:extLst>
          </a:blip>
          <a:stretch>
            <a:fillRect/>
          </a:stretch>
        </p:blipFill>
        <p:spPr>
          <a:xfrm>
            <a:off x="1807965" y="4343400"/>
            <a:ext cx="2154435" cy="1905000"/>
          </a:xfrm>
          <a:prstGeom prst="rect">
            <a:avLst/>
          </a:prstGeom>
        </p:spPr>
      </p:pic>
      <p:pic>
        <p:nvPicPr>
          <p:cNvPr id="1027" name="Picture 3" descr="H:\Desktop\Mosquito Ecology Art\energy.gif"/>
          <p:cNvPicPr>
            <a:picLocks noChangeAspect="1" noChangeArrowheads="1"/>
          </p:cNvPicPr>
          <p:nvPr/>
        </p:nvPicPr>
        <p:blipFill>
          <a:blip r:embed="rId8" cstate="print"/>
          <a:srcRect/>
          <a:stretch>
            <a:fillRect/>
          </a:stretch>
        </p:blipFill>
        <p:spPr bwMode="auto">
          <a:xfrm rot="2423116">
            <a:off x="5093371" y="2829898"/>
            <a:ext cx="553285" cy="649664"/>
          </a:xfrm>
          <a:prstGeom prst="rect">
            <a:avLst/>
          </a:prstGeom>
          <a:noFill/>
        </p:spPr>
      </p:pic>
      <p:pic>
        <p:nvPicPr>
          <p:cNvPr id="9" name="Picture 8" descr="some energy.gif"/>
          <p:cNvPicPr>
            <a:picLocks noChangeAspect="1"/>
          </p:cNvPicPr>
          <p:nvPr/>
        </p:nvPicPr>
        <p:blipFill>
          <a:blip r:embed="rId14" cstate="print">
            <a:extLst>
              <a:ext uri="{BEBA8EAE-BF5A-486C-A8C5-ECC9F3942E4B}">
                <a14:imgProps xmlns:a14="http://schemas.microsoft.com/office/drawing/2010/main">
                  <a14:imgLayer r:embed="rId15">
                    <a14:imgEffect>
                      <a14:brightnessContrast bright="-24000" contrast="-44000"/>
                    </a14:imgEffect>
                  </a14:imgLayer>
                </a14:imgProps>
              </a:ext>
            </a:extLst>
          </a:blip>
          <a:stretch>
            <a:fillRect/>
          </a:stretch>
        </p:blipFill>
        <p:spPr>
          <a:xfrm>
            <a:off x="2057399" y="4440174"/>
            <a:ext cx="1450069" cy="1198626"/>
          </a:xfrm>
          <a:prstGeom prst="rect">
            <a:avLst/>
          </a:prstGeom>
        </p:spPr>
      </p:pic>
      <p:pic>
        <p:nvPicPr>
          <p:cNvPr id="19" name="Picture 3" descr="H:\Desktop\Mosquito Ecology Art\energy.gif"/>
          <p:cNvPicPr>
            <a:picLocks noChangeAspect="1" noChangeArrowheads="1"/>
          </p:cNvPicPr>
          <p:nvPr/>
        </p:nvPicPr>
        <p:blipFill>
          <a:blip r:embed="rId8" cstate="print"/>
          <a:srcRect/>
          <a:stretch>
            <a:fillRect/>
          </a:stretch>
        </p:blipFill>
        <p:spPr bwMode="auto">
          <a:xfrm rot="8661897">
            <a:off x="4029931" y="5691709"/>
            <a:ext cx="354330" cy="416052"/>
          </a:xfrm>
          <a:prstGeom prst="rect">
            <a:avLst/>
          </a:prstGeom>
          <a:noFill/>
        </p:spPr>
      </p:pic>
      <p:pic>
        <p:nvPicPr>
          <p:cNvPr id="20" name="Picture 3" descr="H:\Desktop\Mosquito Ecology Art\energy.gif"/>
          <p:cNvPicPr>
            <a:picLocks noChangeAspect="1" noChangeArrowheads="1"/>
          </p:cNvPicPr>
          <p:nvPr/>
        </p:nvPicPr>
        <p:blipFill>
          <a:blip r:embed="rId8" cstate="print"/>
          <a:srcRect/>
          <a:stretch>
            <a:fillRect/>
          </a:stretch>
        </p:blipFill>
        <p:spPr bwMode="auto">
          <a:xfrm rot="9410600">
            <a:off x="3877531" y="5996510"/>
            <a:ext cx="354330" cy="416052"/>
          </a:xfrm>
          <a:prstGeom prst="rect">
            <a:avLst/>
          </a:prstGeom>
          <a:noFill/>
        </p:spPr>
      </p:pic>
      <p:pic>
        <p:nvPicPr>
          <p:cNvPr id="21" name="Picture 3" descr="H:\Desktop\Mosquito Ecology Art\energy.gif"/>
          <p:cNvPicPr>
            <a:picLocks noChangeAspect="1" noChangeArrowheads="1"/>
          </p:cNvPicPr>
          <p:nvPr/>
        </p:nvPicPr>
        <p:blipFill>
          <a:blip r:embed="rId8" cstate="print"/>
          <a:srcRect/>
          <a:stretch>
            <a:fillRect/>
          </a:stretch>
        </p:blipFill>
        <p:spPr bwMode="auto">
          <a:xfrm rot="5887940">
            <a:off x="6607032" y="5940384"/>
            <a:ext cx="354330" cy="416052"/>
          </a:xfrm>
          <a:prstGeom prst="rect">
            <a:avLst/>
          </a:prstGeom>
          <a:noFill/>
        </p:spPr>
      </p:pic>
      <p:pic>
        <p:nvPicPr>
          <p:cNvPr id="14" name="Picture 13" descr="plant.gif"/>
          <p:cNvPicPr>
            <a:picLocks noChangeAspect="1"/>
          </p:cNvPicPr>
          <p:nvPr/>
        </p:nvPicPr>
        <p:blipFill>
          <a:blip r:embed="rId16" cstate="print">
            <a:extLst>
              <a:ext uri="{BEBA8EAE-BF5A-486C-A8C5-ECC9F3942E4B}">
                <a14:imgProps xmlns:a14="http://schemas.microsoft.com/office/drawing/2010/main">
                  <a14:imgLayer r:embed="rId17">
                    <a14:imgEffect>
                      <a14:brightnessContrast contrast="-40000"/>
                    </a14:imgEffect>
                  </a14:imgLayer>
                </a14:imgProps>
              </a:ext>
            </a:extLst>
          </a:blip>
          <a:stretch>
            <a:fillRect/>
          </a:stretch>
        </p:blipFill>
        <p:spPr>
          <a:xfrm>
            <a:off x="0" y="2714638"/>
            <a:ext cx="1143000" cy="1587613"/>
          </a:xfrm>
          <a:prstGeom prst="rect">
            <a:avLst/>
          </a:prstGeom>
        </p:spPr>
      </p:pic>
      <p:pic>
        <p:nvPicPr>
          <p:cNvPr id="22" name="Picture 21" descr="Fish.gif"/>
          <p:cNvPicPr>
            <a:picLocks noChangeAspect="1"/>
          </p:cNvPicPr>
          <p:nvPr/>
        </p:nvPicPr>
        <p:blipFill>
          <a:blip r:embed="rId18" cstate="print">
            <a:extLst>
              <a:ext uri="{BEBA8EAE-BF5A-486C-A8C5-ECC9F3942E4B}">
                <a14:imgProps xmlns:a14="http://schemas.microsoft.com/office/drawing/2010/main">
                  <a14:imgLayer r:embed="rId5">
                    <a14:imgEffect>
                      <a14:brightnessContrast bright="-22000"/>
                    </a14:imgEffect>
                  </a14:imgLayer>
                </a14:imgProps>
              </a:ext>
            </a:extLst>
          </a:blip>
          <a:stretch>
            <a:fillRect/>
          </a:stretch>
        </p:blipFill>
        <p:spPr>
          <a:xfrm>
            <a:off x="4953000" y="5635702"/>
            <a:ext cx="1447800" cy="460298"/>
          </a:xfrm>
          <a:prstGeom prst="rect">
            <a:avLst/>
          </a:prstGeom>
        </p:spPr>
      </p:pic>
      <p:pic>
        <p:nvPicPr>
          <p:cNvPr id="24" name="Picture 23" descr="biting human close up.gif"/>
          <p:cNvPicPr>
            <a:picLocks noChangeAspect="1"/>
          </p:cNvPicPr>
          <p:nvPr/>
        </p:nvPicPr>
        <p:blipFill>
          <a:blip r:embed="rId19" cstate="print">
            <a:extLst>
              <a:ext uri="{BEBA8EAE-BF5A-486C-A8C5-ECC9F3942E4B}">
                <a14:imgProps xmlns:a14="http://schemas.microsoft.com/office/drawing/2010/main">
                  <a14:imgLayer r:embed="rId20">
                    <a14:imgEffect>
                      <a14:brightnessContrast bright="-16000"/>
                    </a14:imgEffect>
                  </a14:imgLayer>
                </a14:imgProps>
              </a:ext>
            </a:extLst>
          </a:blip>
          <a:stretch>
            <a:fillRect/>
          </a:stretch>
        </p:blipFill>
        <p:spPr>
          <a:xfrm>
            <a:off x="3633500" y="166131"/>
            <a:ext cx="2547607" cy="2545080"/>
          </a:xfrm>
          <a:prstGeom prst="rect">
            <a:avLst/>
          </a:prstGeom>
        </p:spPr>
      </p:pic>
      <p:pic>
        <p:nvPicPr>
          <p:cNvPr id="8" name="Picture 7" descr="egret.gif"/>
          <p:cNvPicPr>
            <a:picLocks noChangeAspect="1"/>
          </p:cNvPicPr>
          <p:nvPr/>
        </p:nvPicPr>
        <p:blipFill>
          <a:blip r:embed="rId21" cstate="print">
            <a:extLst>
              <a:ext uri="{BEBA8EAE-BF5A-486C-A8C5-ECC9F3942E4B}">
                <a14:imgProps xmlns:a14="http://schemas.microsoft.com/office/drawing/2010/main">
                  <a14:imgLayer r:embed="rId22">
                    <a14:imgEffect>
                      <a14:brightnessContrast bright="-28000" contrast="-14000"/>
                    </a14:imgEffect>
                  </a14:imgLayer>
                </a14:imgProps>
              </a:ext>
            </a:extLst>
          </a:blip>
          <a:stretch>
            <a:fillRect/>
          </a:stretch>
        </p:blipFill>
        <p:spPr>
          <a:xfrm>
            <a:off x="7017588" y="1371601"/>
            <a:ext cx="5706373" cy="4800599"/>
          </a:xfrm>
          <a:prstGeom prst="rect">
            <a:avLst/>
          </a:prstGeom>
        </p:spPr>
      </p:pic>
      <p:pic>
        <p:nvPicPr>
          <p:cNvPr id="1036" name="Picture 1035">
            <a:extLst>
              <a:ext uri="{FF2B5EF4-FFF2-40B4-BE49-F238E27FC236}">
                <a16:creationId xmlns:a16="http://schemas.microsoft.com/office/drawing/2014/main" id="{9F041779-B558-4EE6-8BE1-531E4940BACE}"/>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818806" y="1219201"/>
            <a:ext cx="3818807" cy="3173154"/>
          </a:xfrm>
          <a:prstGeom prst="rect">
            <a:avLst/>
          </a:prstGeom>
        </p:spPr>
      </p:pic>
      <p:pic>
        <p:nvPicPr>
          <p:cNvPr id="17" name="Picture 16" descr="little skeeter.gif"/>
          <p:cNvPicPr>
            <a:picLocks noChangeAspect="1"/>
          </p:cNvPicPr>
          <p:nvPr/>
        </p:nvPicPr>
        <p:blipFill>
          <a:blip r:embed="rId24" cstate="print"/>
          <a:stretch>
            <a:fillRect/>
          </a:stretch>
        </p:blipFill>
        <p:spPr>
          <a:xfrm rot="20803540">
            <a:off x="-1257702" y="2049925"/>
            <a:ext cx="645555" cy="403472"/>
          </a:xfrm>
          <a:prstGeom prst="rect">
            <a:avLst/>
          </a:prstGeom>
        </p:spPr>
      </p:pic>
      <p:pic>
        <p:nvPicPr>
          <p:cNvPr id="46" name="Picture 45" descr="little skeeter.gif">
            <a:extLst>
              <a:ext uri="{FF2B5EF4-FFF2-40B4-BE49-F238E27FC236}">
                <a16:creationId xmlns:a16="http://schemas.microsoft.com/office/drawing/2014/main" id="{827A4750-0786-4E41-A2CA-666649039231}"/>
              </a:ext>
            </a:extLst>
          </p:cNvPr>
          <p:cNvPicPr>
            <a:picLocks noChangeAspect="1"/>
          </p:cNvPicPr>
          <p:nvPr/>
        </p:nvPicPr>
        <p:blipFill>
          <a:blip r:embed="rId24" cstate="print"/>
          <a:stretch>
            <a:fillRect/>
          </a:stretch>
        </p:blipFill>
        <p:spPr>
          <a:xfrm rot="459333">
            <a:off x="4828138" y="3025150"/>
            <a:ext cx="909927" cy="568704"/>
          </a:xfrm>
          <a:prstGeom prst="rect">
            <a:avLst/>
          </a:prstGeom>
        </p:spPr>
      </p:pic>
      <p:pic>
        <p:nvPicPr>
          <p:cNvPr id="1026" name="Picture 2" descr="H:\Desktop\Mosquito Ecology Art\biting close up.gif"/>
          <p:cNvPicPr>
            <a:picLocks noChangeAspect="1" noChangeArrowheads="1"/>
          </p:cNvPicPr>
          <p:nvPr/>
        </p:nvPicPr>
        <p:blipFill>
          <a:blip r:embed="rId25" cstate="print">
            <a:extLst>
              <a:ext uri="{BEBA8EAE-BF5A-486C-A8C5-ECC9F3942E4B}">
                <a14:imgProps xmlns:a14="http://schemas.microsoft.com/office/drawing/2010/main">
                  <a14:imgLayer r:embed="rId26">
                    <a14:imgEffect>
                      <a14:brightnessContrast bright="-28000"/>
                    </a14:imgEffect>
                  </a14:imgLayer>
                </a14:imgProps>
              </a:ext>
            </a:extLst>
          </a:blip>
          <a:srcRect/>
          <a:stretch>
            <a:fillRect/>
          </a:stretch>
        </p:blipFill>
        <p:spPr bwMode="auto">
          <a:xfrm rot="21353731">
            <a:off x="6283757" y="-64692"/>
            <a:ext cx="2919415" cy="2939412"/>
          </a:xfrm>
          <a:prstGeom prst="rect">
            <a:avLst/>
          </a:prstGeom>
          <a:noFill/>
        </p:spPr>
      </p:pic>
    </p:spTree>
    <p:extLst>
      <p:ext uri="{BB962C8B-B14F-4D97-AF65-F5344CB8AC3E}">
        <p14:creationId xmlns:p14="http://schemas.microsoft.com/office/powerpoint/2010/main" val="212327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63" presetClass="path" presetSubtype="0" accel="50000" decel="50000" fill="hold" nodeType="withEffect">
                                  <p:stCondLst>
                                    <p:cond delay="0"/>
                                  </p:stCondLst>
                                  <p:childTnLst>
                                    <p:animMotion origin="layout" path="M -0.07083 0.03333 L -2.77778E-7 -1.48148E-6 " pathEditMode="relative" rAng="0" ptsTypes="AA">
                                      <p:cBhvr>
                                        <p:cTn id="11" dur="2000" fill="hold"/>
                                        <p:tgtEl>
                                          <p:spTgt spid="6"/>
                                        </p:tgtEl>
                                        <p:attrNameLst>
                                          <p:attrName>ppt_x</p:attrName>
                                          <p:attrName>ppt_y</p:attrName>
                                        </p:attrNameLst>
                                      </p:cBhvr>
                                      <p:rCtr x="3542" y="-1667"/>
                                    </p:animMotion>
                                  </p:childTnLst>
                                </p:cTn>
                              </p:par>
                              <p:par>
                                <p:cTn id="12" presetID="10" presetClass="entr" presetSubtype="0" repeatCount="indefinite" fill="hold" nodeType="with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fade">
                                      <p:cBhvr>
                                        <p:cTn id="14" dur="2000"/>
                                        <p:tgtEl>
                                          <p:spTgt spid="102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par>
                                <p:cTn id="20" presetID="0" presetClass="path" presetSubtype="0" accel="50000" decel="50000" fill="hold" nodeType="withEffect">
                                  <p:stCondLst>
                                    <p:cond delay="0"/>
                                  </p:stCondLst>
                                  <p:childTnLst>
                                    <p:animMotion origin="layout" path="M 1.11111E-6 4.81481E-6 L 1.11111E-6 0.00023 C 0.00139 -0.00417 0.0026 -0.00834 0.00364 -0.0125 C 0.00521 -0.01829 0.00746 -0.0294 0.00868 -0.03496 C 0.00868 -0.03889 0.00955 -0.0463 0.00833 -0.05116 C 0.00712 -0.05625 0.00451 -0.05996 0.00208 -0.06413 C 0.00121 -0.06575 1.11111E-6 -0.06713 -0.0007 -0.06922 C -0.00122 -0.07061 -0.00139 -0.07246 -0.00226 -0.07362 C -0.00451 -0.0794 -0.00608 -0.07755 -0.00729 -0.08681 C -0.0092 -0.10301 -0.0059 -0.07801 -0.00938 -0.09584 C -0.01007 -0.09885 -0.01024 -0.10186 -0.01059 -0.1051 L -0.01163 -0.11389 C -0.01198 -0.11528 -0.01181 -0.11713 -0.01233 -0.11852 C -0.01701 -0.13218 -0.01146 -0.11505 -0.01458 -0.12778 C -0.01493 -0.1294 -0.01563 -0.13102 -0.01615 -0.13241 C -0.01754 -0.14399 -0.01563 -0.12963 -0.0184 -0.1419 C -0.01875 -0.14329 -0.01858 -0.14491 -0.01892 -0.1463 C -0.01979 -0.14908 -0.02222 -0.15093 -0.02344 -0.15325 C -0.02431 -0.15417 -0.02465 -0.15556 -0.02535 -0.15649 C -0.02726 -0.1588 -0.03108 -0.16343 -0.03108 -0.1632 C -0.03177 -0.16528 -0.03195 -0.1669 -0.03281 -0.16829 C -0.03351 -0.16945 -0.03542 -0.16899 -0.03594 -0.17038 C -0.03663 -0.17223 -0.03611 -0.17431 -0.03629 -0.17616 L -0.03403 -0.20371 L -0.03281 -0.22269 L -0.02205 -0.23056 " pathEditMode="relative" rAng="540000" ptsTypes="AAAAAAAAAAAAAAAAAAAAAAAAAA">
                                      <p:cBhvr>
                                        <p:cTn id="21" dur="2000" fill="hold"/>
                                        <p:tgtEl>
                                          <p:spTgt spid="46"/>
                                        </p:tgtEl>
                                        <p:attrNameLst>
                                          <p:attrName>ppt_x</p:attrName>
                                          <p:attrName>ppt_y</p:attrName>
                                        </p:attrNameLst>
                                      </p:cBhvr>
                                      <p:rCtr x="-1372" y="-11574"/>
                                    </p:animMotion>
                                  </p:childTnLst>
                                </p:cTn>
                              </p:par>
                              <p:par>
                                <p:cTn id="22" presetID="1" presetClass="exit" presetSubtype="0" fill="hold" nodeType="withEffect">
                                  <p:stCondLst>
                                    <p:cond delay="0"/>
                                  </p:stCondLst>
                                  <p:childTnLst>
                                    <p:set>
                                      <p:cBhvr>
                                        <p:cTn id="23" dur="1" fill="hold">
                                          <p:stCondLst>
                                            <p:cond delay="0"/>
                                          </p:stCondLst>
                                        </p:cTn>
                                        <p:tgtEl>
                                          <p:spTgt spid="102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0" presetClass="path" presetSubtype="0" accel="50000" decel="50000" fill="hold" nodeType="clickEffect">
                                  <p:stCondLst>
                                    <p:cond delay="0"/>
                                  </p:stCondLst>
                                  <p:childTnLst>
                                    <p:animMotion origin="layout" path="M 0.13732 -0.04607 L 0.13732 -0.04584 C 0.13888 -0.0463 0.14583 -0.04722 0.14895 -0.04838 C 0.15069 -0.04908 0.1526 -0.05 0.15451 -0.0507 C 0.15538 -0.05093 0.15659 -0.05116 0.15763 -0.05139 C 0.15902 -0.05185 0.16007 -0.05255 0.16128 -0.05301 C 0.17864 -0.05741 0.15763 -0.05116 0.16909 -0.05463 C 0.17013 -0.05486 0.17517 -0.05648 0.17673 -0.05695 C 0.17882 -0.05718 0.18072 -0.05741 0.18263 -0.05764 C 0.18385 -0.05787 0.18454 -0.05834 0.18559 -0.05834 C 0.18958 -0.05903 0.1934 -0.05903 0.19722 -0.05996 C 0.1993 -0.06042 0.20086 -0.06134 0.20295 -0.06158 L 0.2125 -0.06227 C 0.22239 -0.06297 0.23263 -0.06343 0.24253 -0.06389 L 0.29861 -0.0632 C 0.30382 -0.06297 0.30902 -0.0625 0.31388 -0.06227 C 0.32899 -0.06158 0.32448 -0.06181 0.33628 -0.06065 C 0.346 -0.0588 0.33402 -0.06111 0.34513 -0.05903 C 0.35191 -0.05787 0.34635 -0.05903 0.35191 -0.05764 C 0.35329 -0.05741 0.35451 -0.05718 0.3559 -0.05695 C 0.35659 -0.05672 0.35763 -0.05648 0.35885 -0.05602 C 0.36007 -0.05579 0.36128 -0.05556 0.36267 -0.05533 C 0.36458 -0.05486 0.36632 -0.05417 0.3684 -0.05371 C 0.36961 -0.05347 0.371 -0.05324 0.37222 -0.05301 C 0.3743 -0.05255 0.37604 -0.05185 0.37812 -0.05139 C 0.38003 -0.05116 0.38194 -0.05093 0.38385 -0.0507 C 0.39323 -0.04861 0.38628 -0.04977 0.39461 -0.04769 C 0.39704 -0.04699 0.40225 -0.04607 0.40225 -0.04584 C 0.40364 -0.0456 0.40503 -0.04514 0.40607 -0.04445 C 0.40694 -0.04398 0.40729 -0.04329 0.40816 -0.04306 C 0.40902 -0.04259 0.41024 -0.04259 0.41111 -0.04213 C 0.41267 -0.04144 0.41406 -0.04051 0.41597 -0.03982 C 0.4177 -0.03889 0.41979 -0.03843 0.4217 -0.0375 C 0.43038 -0.03334 0.42413 -0.03496 0.43125 -0.03357 C 0.44392 -0.02847 0.42812 -0.03472 0.43802 -0.03125 C 0.44531 -0.02894 0.43871 -0.03033 0.44583 -0.02917 C 0.45225 -0.02662 0.44843 -0.02778 0.45746 -0.02593 L 0.46128 -0.02523 C 0.46267 -0.02477 0.46388 -0.02454 0.4651 -0.02431 L 0.47482 -0.02361 L 0.50104 -0.02176 C 0.59288 -0.02454 0.52864 -0.02037 0.70937 -0.07315 C 0.71007 -0.07338 0.71319 -0.07847 0.71319 -0.07847 C 0.71388 -0.08009 0.71458 -0.08172 0.7151 -0.0831 C 0.71649 -0.08634 0.71579 -0.08472 0.71736 -0.08843 C 0.71666 -0.09699 0.71666 -0.10556 0.71597 -0.11412 C 0.71475 -0.13241 0.7151 -0.10116 0.7151 -0.11875 " pathEditMode="relative" rAng="0" ptsTypes="AAAAAAAAAAAAAAAAAAAAAAAAAAAAAAAAAAAAAAAAAAAAAAA">
                                      <p:cBhvr>
                                        <p:cTn id="27" dur="2000" fill="hold"/>
                                        <p:tgtEl>
                                          <p:spTgt spid="1036"/>
                                        </p:tgtEl>
                                        <p:attrNameLst>
                                          <p:attrName>ppt_x</p:attrName>
                                          <p:attrName>ppt_y</p:attrName>
                                        </p:attrNameLst>
                                      </p:cBhvr>
                                      <p:rCtr x="28993" y="-2500"/>
                                    </p:animMotion>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46"/>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0" presetClass="path" presetSubtype="0" accel="50000" decel="50000" fill="hold" nodeType="clickEffect">
                                  <p:stCondLst>
                                    <p:cond delay="0"/>
                                  </p:stCondLst>
                                  <p:childTnLst>
                                    <p:animMotion origin="layout" path="M 0.00226 0.01505 C 0.00851 0.01227 0.01094 0.00949 0.01788 0.0081 C 0.02379 0.00417 0.02986 0.00208 0.03611 -0.00046 C 0.04514 -0.0088 0.06285 -0.0118 0.07379 -0.01782 C 0.09045 -0.02708 0.10695 -0.03171 0.12448 -0.03704 C 0.13559 -0.04028 0.14653 -0.04514 0.15782 -0.0456 C 0.17813 -0.04653 0.19896 -0.04676 0.21927 -0.04722 C 0.26545 -0.05046 0.31164 -0.04861 0.3566 -0.03518 C 0.37761 -0.02893 0.3967 -0.01713 0.41771 -0.01273 C 0.43386 -0.00417 0.45139 0.00324 0.46858 0.0081 C 0.48143 0.01667 0.49497 0.02153 0.50886 0.02708 C 0.52188 0.03889 0.55591 0.04676 0.57101 0.04954 C 0.58889 0.05278 0.60573 0.06412 0.62275 0.06875 C 0.65348 0.07685 0.68299 0.08333 0.71407 0.08611 C 0.75313 0.09421 0.725 0.08982 0.79827 0.08773 C 0.80382 0.08727 0.80955 0.08704 0.81511 0.08611 C 0.82483 0.08449 0.8342 0.07894 0.84393 0.07732 C 0.84948 0.075 0.85486 0.07338 0.86059 0.07222 C 0.875 0.06528 0.89045 0.06435 0.90469 0.05833 C 0.90903 0.05463 0.9132 0.05417 0.91771 0.05139 C 0.93368 0.0419 0.92292 0.04653 0.93195 0.04282 C 0.93681 0.03866 0.94358 0.03449 0.94896 0.03241 C 0.95782 0.02431 0.96893 0.01782 0.97882 0.0132 C 0.98021 0.01157 0.98143 0.00972 0.98282 0.0081 C 0.98403 0.00671 0.98559 0.00602 0.98681 0.00463 C 0.98768 0.00324 0.9882 0.00093 0.98907 -0.00046 C 0.99601 -0.00764 0.99115 0.00301 0.99445 -0.00579 " pathEditMode="relative" rAng="0" ptsTypes="ffffffffffffffffffffffffffA">
                                      <p:cBhvr>
                                        <p:cTn id="35" dur="2000" fill="hold"/>
                                        <p:tgtEl>
                                          <p:spTgt spid="17"/>
                                        </p:tgtEl>
                                        <p:attrNameLst>
                                          <p:attrName>ppt_x</p:attrName>
                                          <p:attrName>ppt_y</p:attrName>
                                        </p:attrNameLst>
                                      </p:cBhvr>
                                      <p:rCtr x="49700" y="700"/>
                                    </p:animMotion>
                                  </p:childTnLst>
                                </p:cTn>
                              </p:par>
                              <p:par>
                                <p:cTn id="36" presetID="35" presetClass="path" presetSubtype="0" repeatCount="indefinite" accel="50000" decel="50000" fill="hold" nodeType="withEffect">
                                  <p:stCondLst>
                                    <p:cond delay="0"/>
                                  </p:stCondLst>
                                  <p:childTnLst>
                                    <p:animMotion origin="layout" path="M 0.01736 0.0419 L -0.01597 0.03079 " pathEditMode="relative" rAng="0" ptsTypes="AA">
                                      <p:cBhvr>
                                        <p:cTn id="37" dur="2000" fill="hold"/>
                                        <p:tgtEl>
                                          <p:spTgt spid="1027"/>
                                        </p:tgtEl>
                                        <p:attrNameLst>
                                          <p:attrName>ppt_x</p:attrName>
                                          <p:attrName>ppt_y</p:attrName>
                                        </p:attrNameLst>
                                      </p:cBhvr>
                                      <p:rCtr x="-1667" y="-556"/>
                                    </p:animMotion>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1036"/>
                                        </p:tgtEl>
                                        <p:attrNameLst>
                                          <p:attrName>style.visibility</p:attrName>
                                        </p:attrNameLst>
                                      </p:cBhvr>
                                      <p:to>
                                        <p:strVal val="hidden"/>
                                      </p:to>
                                    </p:set>
                                  </p:childTnLst>
                                </p:cTn>
                              </p:par>
                            </p:childTnLst>
                          </p:cTn>
                        </p:par>
                        <p:par>
                          <p:cTn id="42" fill="hold">
                            <p:stCondLst>
                              <p:cond delay="0"/>
                            </p:stCondLst>
                            <p:childTnLst>
                              <p:par>
                                <p:cTn id="43" presetID="23" presetClass="entr" presetSubtype="16" fill="hold" nodeType="afterEffect">
                                  <p:stCondLst>
                                    <p:cond delay="0"/>
                                  </p:stCondLst>
                                  <p:childTnLst>
                                    <p:set>
                                      <p:cBhvr>
                                        <p:cTn id="44" dur="1" fill="hold">
                                          <p:stCondLst>
                                            <p:cond delay="0"/>
                                          </p:stCondLst>
                                        </p:cTn>
                                        <p:tgtEl>
                                          <p:spTgt spid="1026"/>
                                        </p:tgtEl>
                                        <p:attrNameLst>
                                          <p:attrName>style.visibility</p:attrName>
                                        </p:attrNameLst>
                                      </p:cBhvr>
                                      <p:to>
                                        <p:strVal val="visible"/>
                                      </p:to>
                                    </p:set>
                                    <p:anim calcmode="lin" valueType="num">
                                      <p:cBhvr>
                                        <p:cTn id="45" dur="500" fill="hold"/>
                                        <p:tgtEl>
                                          <p:spTgt spid="1026"/>
                                        </p:tgtEl>
                                        <p:attrNameLst>
                                          <p:attrName>ppt_w</p:attrName>
                                        </p:attrNameLst>
                                      </p:cBhvr>
                                      <p:tavLst>
                                        <p:tav tm="0">
                                          <p:val>
                                            <p:fltVal val="0"/>
                                          </p:val>
                                        </p:tav>
                                        <p:tav tm="100000">
                                          <p:val>
                                            <p:strVal val="#ppt_w"/>
                                          </p:val>
                                        </p:tav>
                                      </p:tavLst>
                                    </p:anim>
                                    <p:anim calcmode="lin" valueType="num">
                                      <p:cBhvr>
                                        <p:cTn id="46" dur="500" fill="hold"/>
                                        <p:tgtEl>
                                          <p:spTgt spid="1026"/>
                                        </p:tgtEl>
                                        <p:attrNameLst>
                                          <p:attrName>ppt_h</p:attrName>
                                        </p:attrNameLst>
                                      </p:cBhvr>
                                      <p:tavLst>
                                        <p:tav tm="0">
                                          <p:val>
                                            <p:fltVal val="0"/>
                                          </p:val>
                                        </p:tav>
                                        <p:tav tm="100000">
                                          <p:val>
                                            <p:strVal val="#ppt_h"/>
                                          </p:val>
                                        </p:tav>
                                      </p:tavLst>
                                    </p:anim>
                                  </p:childTnLst>
                                </p:cTn>
                              </p:par>
                            </p:childTnLst>
                          </p:cTn>
                        </p:par>
                        <p:par>
                          <p:cTn id="47" fill="hold">
                            <p:stCondLst>
                              <p:cond delay="500"/>
                            </p:stCondLst>
                            <p:childTnLst>
                              <p:par>
                                <p:cTn id="48" presetID="10" presetClass="entr" presetSubtype="0" repeatCount="indefinite" fill="hold"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2000"/>
                                        <p:tgtEl>
                                          <p:spTgt spid="10"/>
                                        </p:tgtEl>
                                      </p:cBhvr>
                                    </p:animEffect>
                                  </p:childTnLst>
                                </p:cTn>
                              </p:par>
                              <p:par>
                                <p:cTn id="51" presetID="35" presetClass="path" presetSubtype="0" repeatCount="indefinite" accel="50000" decel="50000" fill="hold" nodeType="withEffect">
                                  <p:stCondLst>
                                    <p:cond delay="0"/>
                                  </p:stCondLst>
                                  <p:childTnLst>
                                    <p:animMotion origin="layout" path="M 0.0724 0.00648 L 0.01979 -0.02037 " pathEditMode="relative" rAng="0" ptsTypes="AA">
                                      <p:cBhvr>
                                        <p:cTn id="52" dur="2000" fill="hold"/>
                                        <p:tgtEl>
                                          <p:spTgt spid="10"/>
                                        </p:tgtEl>
                                        <p:attrNameLst>
                                          <p:attrName>ppt_x</p:attrName>
                                          <p:attrName>ppt_y</p:attrName>
                                        </p:attrNameLst>
                                      </p:cBhvr>
                                      <p:rCtr x="-2600" y="-1300"/>
                                    </p:animMotion>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ucket.gif"/>
          <p:cNvPicPr>
            <a:picLocks noChangeAspect="1"/>
          </p:cNvPicPr>
          <p:nvPr/>
        </p:nvPicPr>
        <p:blipFill>
          <a:blip r:embed="rId3" cstate="print"/>
          <a:stretch>
            <a:fillRect/>
          </a:stretch>
        </p:blipFill>
        <p:spPr>
          <a:xfrm>
            <a:off x="0" y="-1295400"/>
            <a:ext cx="9296400" cy="8471891"/>
          </a:xfrm>
          <a:prstGeom prst="rect">
            <a:avLst/>
          </a:prstGeom>
        </p:spPr>
      </p:pic>
      <p:pic>
        <p:nvPicPr>
          <p:cNvPr id="3" name="Picture 2" descr="sun.gif"/>
          <p:cNvPicPr>
            <a:picLocks noChangeAspect="1"/>
          </p:cNvPicPr>
          <p:nvPr/>
        </p:nvPicPr>
        <p:blipFill>
          <a:blip r:embed="rId4" cstate="print"/>
          <a:stretch>
            <a:fillRect/>
          </a:stretch>
        </p:blipFill>
        <p:spPr>
          <a:xfrm>
            <a:off x="-5743" y="0"/>
            <a:ext cx="2029665" cy="1371600"/>
          </a:xfrm>
          <a:prstGeom prst="rect">
            <a:avLst/>
          </a:prstGeom>
        </p:spPr>
      </p:pic>
      <p:pic>
        <p:nvPicPr>
          <p:cNvPr id="5" name="Picture 4" descr="lots of energy.gif"/>
          <p:cNvPicPr>
            <a:picLocks noChangeAspect="1"/>
          </p:cNvPicPr>
          <p:nvPr/>
        </p:nvPicPr>
        <p:blipFill>
          <a:blip r:embed="rId5" cstate="print"/>
          <a:stretch>
            <a:fillRect/>
          </a:stretch>
        </p:blipFill>
        <p:spPr>
          <a:xfrm>
            <a:off x="-533400" y="-381000"/>
            <a:ext cx="3203480" cy="3048000"/>
          </a:xfrm>
          <a:prstGeom prst="rect">
            <a:avLst/>
          </a:prstGeom>
        </p:spPr>
      </p:pic>
      <p:pic>
        <p:nvPicPr>
          <p:cNvPr id="1026" name="Picture 2" descr="H:\Desktop\Mosquito Ecology Art\peek into bucket.gif"/>
          <p:cNvPicPr>
            <a:picLocks noChangeAspect="1" noChangeArrowheads="1"/>
          </p:cNvPicPr>
          <p:nvPr/>
        </p:nvPicPr>
        <p:blipFill>
          <a:blip r:embed="rId6" cstate="print"/>
          <a:srcRect/>
          <a:stretch>
            <a:fillRect/>
          </a:stretch>
        </p:blipFill>
        <p:spPr bwMode="auto">
          <a:xfrm>
            <a:off x="4038600" y="3352800"/>
            <a:ext cx="2438400" cy="2438400"/>
          </a:xfrm>
          <a:prstGeom prst="rect">
            <a:avLst/>
          </a:prstGeom>
          <a:noFill/>
        </p:spPr>
      </p:pic>
      <p:pic>
        <p:nvPicPr>
          <p:cNvPr id="1027" name="Picture 3" descr="H:\Desktop\Mosquito Ecology Art\algae in bucket.gif"/>
          <p:cNvPicPr>
            <a:picLocks noChangeAspect="1" noChangeArrowheads="1"/>
          </p:cNvPicPr>
          <p:nvPr/>
        </p:nvPicPr>
        <p:blipFill>
          <a:blip r:embed="rId7" cstate="print"/>
          <a:srcRect/>
          <a:stretch>
            <a:fillRect/>
          </a:stretch>
        </p:blipFill>
        <p:spPr bwMode="auto">
          <a:xfrm>
            <a:off x="4267200" y="4419600"/>
            <a:ext cx="1817066" cy="1152525"/>
          </a:xfrm>
          <a:prstGeom prst="rect">
            <a:avLst/>
          </a:prstGeom>
          <a:noFill/>
        </p:spPr>
      </p:pic>
      <p:pic>
        <p:nvPicPr>
          <p:cNvPr id="1028" name="Picture 4" descr="H:\Desktop\Mosquito Ecology Art\Larva 1.gif"/>
          <p:cNvPicPr>
            <a:picLocks noChangeAspect="1" noChangeArrowheads="1"/>
          </p:cNvPicPr>
          <p:nvPr/>
        </p:nvPicPr>
        <p:blipFill>
          <a:blip r:embed="rId8" cstate="print"/>
          <a:srcRect/>
          <a:stretch>
            <a:fillRect/>
          </a:stretch>
        </p:blipFill>
        <p:spPr bwMode="auto">
          <a:xfrm flipH="1">
            <a:off x="4724400" y="4800600"/>
            <a:ext cx="310506" cy="436387"/>
          </a:xfrm>
          <a:prstGeom prst="rect">
            <a:avLst/>
          </a:prstGeom>
          <a:noFill/>
        </p:spPr>
      </p:pic>
      <p:pic>
        <p:nvPicPr>
          <p:cNvPr id="17" name="Picture 16" descr="Pupa.gif"/>
          <p:cNvPicPr>
            <a:picLocks noChangeAspect="1"/>
          </p:cNvPicPr>
          <p:nvPr/>
        </p:nvPicPr>
        <p:blipFill>
          <a:blip r:embed="rId9" cstate="print"/>
          <a:stretch>
            <a:fillRect/>
          </a:stretch>
        </p:blipFill>
        <p:spPr>
          <a:xfrm>
            <a:off x="4267200" y="3962400"/>
            <a:ext cx="304800" cy="321275"/>
          </a:xfrm>
          <a:prstGeom prst="rect">
            <a:avLst/>
          </a:prstGeom>
        </p:spPr>
      </p:pic>
      <p:pic>
        <p:nvPicPr>
          <p:cNvPr id="24" name="Picture 4" descr="H:\Desktop\Mosquito Ecology Art\Larva 1.gif"/>
          <p:cNvPicPr>
            <a:picLocks noChangeAspect="1" noChangeArrowheads="1"/>
          </p:cNvPicPr>
          <p:nvPr/>
        </p:nvPicPr>
        <p:blipFill>
          <a:blip r:embed="rId8" cstate="print"/>
          <a:srcRect/>
          <a:stretch>
            <a:fillRect/>
          </a:stretch>
        </p:blipFill>
        <p:spPr bwMode="auto">
          <a:xfrm rot="510179">
            <a:off x="5715000" y="5105400"/>
            <a:ext cx="310506" cy="436387"/>
          </a:xfrm>
          <a:prstGeom prst="rect">
            <a:avLst/>
          </a:prstGeom>
          <a:noFill/>
        </p:spPr>
      </p:pic>
      <p:pic>
        <p:nvPicPr>
          <p:cNvPr id="25" name="Picture 4" descr="H:\Desktop\Mosquito Ecology Art\Larva 1.gif"/>
          <p:cNvPicPr>
            <a:picLocks noChangeAspect="1" noChangeArrowheads="1"/>
          </p:cNvPicPr>
          <p:nvPr/>
        </p:nvPicPr>
        <p:blipFill>
          <a:blip r:embed="rId8" cstate="print"/>
          <a:srcRect/>
          <a:stretch>
            <a:fillRect/>
          </a:stretch>
        </p:blipFill>
        <p:spPr bwMode="auto">
          <a:xfrm flipH="1">
            <a:off x="5328294" y="4800600"/>
            <a:ext cx="310506" cy="436387"/>
          </a:xfrm>
          <a:prstGeom prst="rect">
            <a:avLst/>
          </a:prstGeom>
          <a:noFill/>
        </p:spPr>
      </p:pic>
      <p:pic>
        <p:nvPicPr>
          <p:cNvPr id="26" name="Picture 4" descr="H:\Desktop\Mosquito Ecology Art\Larva 1.gif"/>
          <p:cNvPicPr>
            <a:picLocks noChangeAspect="1" noChangeArrowheads="1"/>
          </p:cNvPicPr>
          <p:nvPr/>
        </p:nvPicPr>
        <p:blipFill>
          <a:blip r:embed="rId8" cstate="print"/>
          <a:srcRect/>
          <a:stretch>
            <a:fillRect/>
          </a:stretch>
        </p:blipFill>
        <p:spPr bwMode="auto">
          <a:xfrm rot="19173911">
            <a:off x="5057433" y="4925378"/>
            <a:ext cx="310506" cy="436387"/>
          </a:xfrm>
          <a:prstGeom prst="rect">
            <a:avLst/>
          </a:prstGeom>
          <a:noFill/>
        </p:spPr>
      </p:pic>
      <p:pic>
        <p:nvPicPr>
          <p:cNvPr id="27" name="Picture 4" descr="H:\Desktop\Mosquito Ecology Art\Larva 1.gif"/>
          <p:cNvPicPr>
            <a:picLocks noChangeAspect="1" noChangeArrowheads="1"/>
          </p:cNvPicPr>
          <p:nvPr/>
        </p:nvPicPr>
        <p:blipFill>
          <a:blip r:embed="rId8" cstate="print"/>
          <a:srcRect/>
          <a:stretch>
            <a:fillRect/>
          </a:stretch>
        </p:blipFill>
        <p:spPr bwMode="auto">
          <a:xfrm rot="20057633" flipH="1">
            <a:off x="4724400" y="5257800"/>
            <a:ext cx="310506" cy="436387"/>
          </a:xfrm>
          <a:prstGeom prst="rect">
            <a:avLst/>
          </a:prstGeom>
          <a:noFill/>
        </p:spPr>
      </p:pic>
      <p:pic>
        <p:nvPicPr>
          <p:cNvPr id="28" name="Picture 4" descr="H:\Desktop\Mosquito Ecology Art\Larva 1.gif"/>
          <p:cNvPicPr>
            <a:picLocks noChangeAspect="1" noChangeArrowheads="1"/>
          </p:cNvPicPr>
          <p:nvPr/>
        </p:nvPicPr>
        <p:blipFill>
          <a:blip r:embed="rId8" cstate="print"/>
          <a:srcRect/>
          <a:stretch>
            <a:fillRect/>
          </a:stretch>
        </p:blipFill>
        <p:spPr bwMode="auto">
          <a:xfrm rot="19997091">
            <a:off x="6025116" y="4694704"/>
            <a:ext cx="310506" cy="436387"/>
          </a:xfrm>
          <a:prstGeom prst="rect">
            <a:avLst/>
          </a:prstGeom>
          <a:noFill/>
        </p:spPr>
      </p:pic>
      <p:pic>
        <p:nvPicPr>
          <p:cNvPr id="29" name="Picture 4" descr="H:\Desktop\Mosquito Ecology Art\Larva 1.gif"/>
          <p:cNvPicPr>
            <a:picLocks noChangeAspect="1" noChangeArrowheads="1"/>
          </p:cNvPicPr>
          <p:nvPr/>
        </p:nvPicPr>
        <p:blipFill>
          <a:blip r:embed="rId8" cstate="print"/>
          <a:srcRect/>
          <a:stretch>
            <a:fillRect/>
          </a:stretch>
        </p:blipFill>
        <p:spPr bwMode="auto">
          <a:xfrm flipH="1">
            <a:off x="6096000" y="4191000"/>
            <a:ext cx="310506" cy="436387"/>
          </a:xfrm>
          <a:prstGeom prst="rect">
            <a:avLst/>
          </a:prstGeom>
          <a:noFill/>
        </p:spPr>
      </p:pic>
      <p:pic>
        <p:nvPicPr>
          <p:cNvPr id="30" name="Picture 4" descr="H:\Desktop\Mosquito Ecology Art\Larva 1.gif"/>
          <p:cNvPicPr>
            <a:picLocks noChangeAspect="1" noChangeArrowheads="1"/>
          </p:cNvPicPr>
          <p:nvPr/>
        </p:nvPicPr>
        <p:blipFill>
          <a:blip r:embed="rId8" cstate="print"/>
          <a:srcRect/>
          <a:stretch>
            <a:fillRect/>
          </a:stretch>
        </p:blipFill>
        <p:spPr bwMode="auto">
          <a:xfrm flipH="1">
            <a:off x="4495800" y="4267200"/>
            <a:ext cx="310506" cy="436387"/>
          </a:xfrm>
          <a:prstGeom prst="rect">
            <a:avLst/>
          </a:prstGeom>
          <a:noFill/>
        </p:spPr>
      </p:pic>
      <p:pic>
        <p:nvPicPr>
          <p:cNvPr id="31" name="Picture 4" descr="H:\Desktop\Mosquito Ecology Art\Larva 1.gif"/>
          <p:cNvPicPr>
            <a:picLocks noChangeAspect="1" noChangeArrowheads="1"/>
          </p:cNvPicPr>
          <p:nvPr/>
        </p:nvPicPr>
        <p:blipFill>
          <a:blip r:embed="rId8" cstate="print"/>
          <a:srcRect/>
          <a:stretch>
            <a:fillRect/>
          </a:stretch>
        </p:blipFill>
        <p:spPr bwMode="auto">
          <a:xfrm rot="1416718">
            <a:off x="5789398" y="4311117"/>
            <a:ext cx="310506" cy="436387"/>
          </a:xfrm>
          <a:prstGeom prst="rect">
            <a:avLst/>
          </a:prstGeom>
          <a:noFill/>
        </p:spPr>
      </p:pic>
      <p:pic>
        <p:nvPicPr>
          <p:cNvPr id="32" name="Picture 4" descr="H:\Desktop\Mosquito Ecology Art\Larva 1.gif"/>
          <p:cNvPicPr>
            <a:picLocks noChangeAspect="1" noChangeArrowheads="1"/>
          </p:cNvPicPr>
          <p:nvPr/>
        </p:nvPicPr>
        <p:blipFill>
          <a:blip r:embed="rId8" cstate="print"/>
          <a:srcRect/>
          <a:stretch>
            <a:fillRect/>
          </a:stretch>
        </p:blipFill>
        <p:spPr bwMode="auto">
          <a:xfrm rot="17918415">
            <a:off x="5444658" y="4442246"/>
            <a:ext cx="310506" cy="436387"/>
          </a:xfrm>
          <a:prstGeom prst="rect">
            <a:avLst/>
          </a:prstGeom>
          <a:noFill/>
        </p:spPr>
      </p:pic>
      <p:pic>
        <p:nvPicPr>
          <p:cNvPr id="33" name="Picture 4" descr="H:\Desktop\Mosquito Ecology Art\Larva 1.gif"/>
          <p:cNvPicPr>
            <a:picLocks noChangeAspect="1" noChangeArrowheads="1"/>
          </p:cNvPicPr>
          <p:nvPr/>
        </p:nvPicPr>
        <p:blipFill>
          <a:blip r:embed="rId8" cstate="print"/>
          <a:srcRect/>
          <a:stretch>
            <a:fillRect/>
          </a:stretch>
        </p:blipFill>
        <p:spPr bwMode="auto">
          <a:xfrm rot="19233013" flipH="1">
            <a:off x="4980071" y="4468540"/>
            <a:ext cx="310506" cy="436387"/>
          </a:xfrm>
          <a:prstGeom prst="rect">
            <a:avLst/>
          </a:prstGeom>
          <a:noFill/>
        </p:spPr>
      </p:pic>
      <p:pic>
        <p:nvPicPr>
          <p:cNvPr id="34" name="Picture 33" descr="Pupa.gif"/>
          <p:cNvPicPr>
            <a:picLocks noChangeAspect="1"/>
          </p:cNvPicPr>
          <p:nvPr/>
        </p:nvPicPr>
        <p:blipFill>
          <a:blip r:embed="rId9" cstate="print"/>
          <a:stretch>
            <a:fillRect/>
          </a:stretch>
        </p:blipFill>
        <p:spPr>
          <a:xfrm>
            <a:off x="5029200" y="4267200"/>
            <a:ext cx="304800" cy="321275"/>
          </a:xfrm>
          <a:prstGeom prst="rect">
            <a:avLst/>
          </a:prstGeom>
        </p:spPr>
      </p:pic>
      <p:pic>
        <p:nvPicPr>
          <p:cNvPr id="35" name="Picture 34" descr="Pupa.gif"/>
          <p:cNvPicPr>
            <a:picLocks noChangeAspect="1"/>
          </p:cNvPicPr>
          <p:nvPr/>
        </p:nvPicPr>
        <p:blipFill>
          <a:blip r:embed="rId9" cstate="print"/>
          <a:stretch>
            <a:fillRect/>
          </a:stretch>
        </p:blipFill>
        <p:spPr>
          <a:xfrm flipH="1">
            <a:off x="5867400" y="3886200"/>
            <a:ext cx="304800" cy="321275"/>
          </a:xfrm>
          <a:prstGeom prst="rect">
            <a:avLst/>
          </a:prstGeom>
        </p:spPr>
      </p:pic>
      <p:pic>
        <p:nvPicPr>
          <p:cNvPr id="36" name="Picture 35" descr="Pupa.gif"/>
          <p:cNvPicPr>
            <a:picLocks noChangeAspect="1"/>
          </p:cNvPicPr>
          <p:nvPr/>
        </p:nvPicPr>
        <p:blipFill>
          <a:blip r:embed="rId9" cstate="print"/>
          <a:stretch>
            <a:fillRect/>
          </a:stretch>
        </p:blipFill>
        <p:spPr>
          <a:xfrm>
            <a:off x="5562600" y="4114800"/>
            <a:ext cx="304800" cy="321275"/>
          </a:xfrm>
          <a:prstGeom prst="rect">
            <a:avLst/>
          </a:prstGeom>
        </p:spPr>
      </p:pic>
      <p:pic>
        <p:nvPicPr>
          <p:cNvPr id="37" name="Picture 36" descr="Pupa.gif"/>
          <p:cNvPicPr>
            <a:picLocks noChangeAspect="1"/>
          </p:cNvPicPr>
          <p:nvPr/>
        </p:nvPicPr>
        <p:blipFill>
          <a:blip r:embed="rId9" cstate="print"/>
          <a:stretch>
            <a:fillRect/>
          </a:stretch>
        </p:blipFill>
        <p:spPr>
          <a:xfrm flipH="1">
            <a:off x="4648200" y="4038600"/>
            <a:ext cx="304800" cy="321275"/>
          </a:xfrm>
          <a:prstGeom prst="rect">
            <a:avLst/>
          </a:prstGeom>
        </p:spPr>
      </p:pic>
      <p:pic>
        <p:nvPicPr>
          <p:cNvPr id="38" name="Picture 37" descr="Pupa.gif"/>
          <p:cNvPicPr>
            <a:picLocks noChangeAspect="1"/>
          </p:cNvPicPr>
          <p:nvPr/>
        </p:nvPicPr>
        <p:blipFill>
          <a:blip r:embed="rId9" cstate="print"/>
          <a:stretch>
            <a:fillRect/>
          </a:stretch>
        </p:blipFill>
        <p:spPr>
          <a:xfrm>
            <a:off x="5257800" y="3962400"/>
            <a:ext cx="304800" cy="321275"/>
          </a:xfrm>
          <a:prstGeom prst="rect">
            <a:avLst/>
          </a:prstGeom>
        </p:spPr>
      </p:pic>
      <p:pic>
        <p:nvPicPr>
          <p:cNvPr id="39" name="Picture 38" descr="Pupa.gif"/>
          <p:cNvPicPr>
            <a:picLocks noChangeAspect="1"/>
          </p:cNvPicPr>
          <p:nvPr/>
        </p:nvPicPr>
        <p:blipFill>
          <a:blip r:embed="rId9" cstate="print"/>
          <a:stretch>
            <a:fillRect/>
          </a:stretch>
        </p:blipFill>
        <p:spPr>
          <a:xfrm flipH="1">
            <a:off x="4876800" y="3810000"/>
            <a:ext cx="304800" cy="321275"/>
          </a:xfrm>
          <a:prstGeom prst="rect">
            <a:avLst/>
          </a:prstGeom>
        </p:spPr>
      </p:pic>
      <p:pic>
        <p:nvPicPr>
          <p:cNvPr id="40" name="Picture 39" descr="Pupa.gif"/>
          <p:cNvPicPr>
            <a:picLocks noChangeAspect="1"/>
          </p:cNvPicPr>
          <p:nvPr/>
        </p:nvPicPr>
        <p:blipFill>
          <a:blip r:embed="rId9" cstate="print"/>
          <a:stretch>
            <a:fillRect/>
          </a:stretch>
        </p:blipFill>
        <p:spPr>
          <a:xfrm>
            <a:off x="5562600" y="3657600"/>
            <a:ext cx="304800" cy="321275"/>
          </a:xfrm>
          <a:prstGeom prst="rect">
            <a:avLst/>
          </a:prstGeom>
        </p:spPr>
      </p:pic>
      <p:pic>
        <p:nvPicPr>
          <p:cNvPr id="41" name="Picture 40" descr="Pupa.gif"/>
          <p:cNvPicPr>
            <a:picLocks noChangeAspect="1"/>
          </p:cNvPicPr>
          <p:nvPr/>
        </p:nvPicPr>
        <p:blipFill>
          <a:blip r:embed="rId9" cstate="print"/>
          <a:stretch>
            <a:fillRect/>
          </a:stretch>
        </p:blipFill>
        <p:spPr>
          <a:xfrm flipH="1">
            <a:off x="5181600" y="3581400"/>
            <a:ext cx="304800" cy="321275"/>
          </a:xfrm>
          <a:prstGeom prst="rect">
            <a:avLst/>
          </a:prstGeom>
        </p:spPr>
      </p:pic>
      <p:pic>
        <p:nvPicPr>
          <p:cNvPr id="42" name="Picture 41" descr="Pupa.gif"/>
          <p:cNvPicPr>
            <a:picLocks noChangeAspect="1"/>
          </p:cNvPicPr>
          <p:nvPr/>
        </p:nvPicPr>
        <p:blipFill>
          <a:blip r:embed="rId9" cstate="print"/>
          <a:stretch>
            <a:fillRect/>
          </a:stretch>
        </p:blipFill>
        <p:spPr>
          <a:xfrm>
            <a:off x="4572000" y="3581400"/>
            <a:ext cx="304800" cy="321275"/>
          </a:xfrm>
          <a:prstGeom prst="rect">
            <a:avLst/>
          </a:prstGeom>
        </p:spPr>
      </p:pic>
      <p:pic>
        <p:nvPicPr>
          <p:cNvPr id="44" name="Picture 43" descr="Emerge.gif"/>
          <p:cNvPicPr>
            <a:picLocks noChangeAspect="1"/>
          </p:cNvPicPr>
          <p:nvPr/>
        </p:nvPicPr>
        <p:blipFill>
          <a:blip r:embed="rId10" cstate="print"/>
          <a:stretch>
            <a:fillRect/>
          </a:stretch>
        </p:blipFill>
        <p:spPr>
          <a:xfrm>
            <a:off x="5486400" y="2362200"/>
            <a:ext cx="685800" cy="485955"/>
          </a:xfrm>
          <a:prstGeom prst="rect">
            <a:avLst/>
          </a:prstGeom>
        </p:spPr>
      </p:pic>
      <p:pic>
        <p:nvPicPr>
          <p:cNvPr id="46" name="Picture 45" descr="Emerge.gif"/>
          <p:cNvPicPr>
            <a:picLocks noChangeAspect="1"/>
          </p:cNvPicPr>
          <p:nvPr/>
        </p:nvPicPr>
        <p:blipFill>
          <a:blip r:embed="rId10" cstate="print"/>
          <a:stretch>
            <a:fillRect/>
          </a:stretch>
        </p:blipFill>
        <p:spPr>
          <a:xfrm>
            <a:off x="4191000" y="2438400"/>
            <a:ext cx="685800" cy="485955"/>
          </a:xfrm>
          <a:prstGeom prst="rect">
            <a:avLst/>
          </a:prstGeom>
        </p:spPr>
      </p:pic>
      <p:pic>
        <p:nvPicPr>
          <p:cNvPr id="47" name="Picture 46" descr="Emerge.gif"/>
          <p:cNvPicPr>
            <a:picLocks noChangeAspect="1"/>
          </p:cNvPicPr>
          <p:nvPr/>
        </p:nvPicPr>
        <p:blipFill>
          <a:blip r:embed="rId10" cstate="print"/>
          <a:stretch>
            <a:fillRect/>
          </a:stretch>
        </p:blipFill>
        <p:spPr>
          <a:xfrm>
            <a:off x="6019800" y="2362200"/>
            <a:ext cx="685800" cy="485955"/>
          </a:xfrm>
          <a:prstGeom prst="rect">
            <a:avLst/>
          </a:prstGeom>
        </p:spPr>
      </p:pic>
      <p:pic>
        <p:nvPicPr>
          <p:cNvPr id="1030" name="Picture 6" descr="H:\Desktop\Mosquito Ecology Art\skeeter dorsal.gif"/>
          <p:cNvPicPr>
            <a:picLocks noChangeAspect="1" noChangeArrowheads="1"/>
          </p:cNvPicPr>
          <p:nvPr/>
        </p:nvPicPr>
        <p:blipFill>
          <a:blip r:embed="rId11" cstate="print"/>
          <a:srcRect/>
          <a:stretch>
            <a:fillRect/>
          </a:stretch>
        </p:blipFill>
        <p:spPr bwMode="auto">
          <a:xfrm rot="707956">
            <a:off x="7400925" y="1299838"/>
            <a:ext cx="483627" cy="563472"/>
          </a:xfrm>
          <a:prstGeom prst="rect">
            <a:avLst/>
          </a:prstGeom>
          <a:noFill/>
        </p:spPr>
      </p:pic>
      <p:pic>
        <p:nvPicPr>
          <p:cNvPr id="49" name="Picture 6" descr="H:\Desktop\Mosquito Ecology Art\skeeter dorsal.gif"/>
          <p:cNvPicPr>
            <a:picLocks noChangeAspect="1" noChangeArrowheads="1"/>
          </p:cNvPicPr>
          <p:nvPr/>
        </p:nvPicPr>
        <p:blipFill>
          <a:blip r:embed="rId11" cstate="print"/>
          <a:srcRect/>
          <a:stretch>
            <a:fillRect/>
          </a:stretch>
        </p:blipFill>
        <p:spPr bwMode="auto">
          <a:xfrm rot="19605089">
            <a:off x="6848146" y="276805"/>
            <a:ext cx="483627" cy="563472"/>
          </a:xfrm>
          <a:prstGeom prst="rect">
            <a:avLst/>
          </a:prstGeom>
          <a:noFill/>
        </p:spPr>
      </p:pic>
      <p:pic>
        <p:nvPicPr>
          <p:cNvPr id="50" name="Picture 6" descr="H:\Desktop\Mosquito Ecology Art\skeeter dorsal.gif"/>
          <p:cNvPicPr>
            <a:picLocks noChangeAspect="1" noChangeArrowheads="1"/>
          </p:cNvPicPr>
          <p:nvPr/>
        </p:nvPicPr>
        <p:blipFill>
          <a:blip r:embed="rId11" cstate="print"/>
          <a:srcRect/>
          <a:stretch>
            <a:fillRect/>
          </a:stretch>
        </p:blipFill>
        <p:spPr bwMode="auto">
          <a:xfrm rot="2316781">
            <a:off x="7277683" y="4048860"/>
            <a:ext cx="483627" cy="563472"/>
          </a:xfrm>
          <a:prstGeom prst="rect">
            <a:avLst/>
          </a:prstGeom>
          <a:noFill/>
        </p:spPr>
      </p:pic>
      <p:pic>
        <p:nvPicPr>
          <p:cNvPr id="51" name="Picture 6" descr="H:\Desktop\Mosquito Ecology Art\skeeter dorsal.gif"/>
          <p:cNvPicPr>
            <a:picLocks noChangeAspect="1" noChangeArrowheads="1"/>
          </p:cNvPicPr>
          <p:nvPr/>
        </p:nvPicPr>
        <p:blipFill>
          <a:blip r:embed="rId11" cstate="print"/>
          <a:srcRect/>
          <a:stretch>
            <a:fillRect/>
          </a:stretch>
        </p:blipFill>
        <p:spPr bwMode="auto">
          <a:xfrm>
            <a:off x="6295154" y="1156111"/>
            <a:ext cx="483627" cy="563472"/>
          </a:xfrm>
          <a:prstGeom prst="rect">
            <a:avLst/>
          </a:prstGeom>
          <a:noFill/>
        </p:spPr>
      </p:pic>
      <p:pic>
        <p:nvPicPr>
          <p:cNvPr id="52" name="Picture 6" descr="H:\Desktop\Mosquito Ecology Art\skeeter dorsal.gif"/>
          <p:cNvPicPr>
            <a:picLocks noChangeAspect="1" noChangeArrowheads="1"/>
          </p:cNvPicPr>
          <p:nvPr/>
        </p:nvPicPr>
        <p:blipFill>
          <a:blip r:embed="rId11" cstate="print"/>
          <a:srcRect/>
          <a:stretch>
            <a:fillRect/>
          </a:stretch>
        </p:blipFill>
        <p:spPr bwMode="auto">
          <a:xfrm rot="20379544">
            <a:off x="8660373" y="838200"/>
            <a:ext cx="483627" cy="563472"/>
          </a:xfrm>
          <a:prstGeom prst="rect">
            <a:avLst/>
          </a:prstGeom>
          <a:noFill/>
        </p:spPr>
      </p:pic>
      <p:pic>
        <p:nvPicPr>
          <p:cNvPr id="53" name="Picture 6" descr="H:\Desktop\Mosquito Ecology Art\skeeter dorsal.gif"/>
          <p:cNvPicPr>
            <a:picLocks noChangeAspect="1" noChangeArrowheads="1"/>
          </p:cNvPicPr>
          <p:nvPr/>
        </p:nvPicPr>
        <p:blipFill>
          <a:blip r:embed="rId11" cstate="print"/>
          <a:srcRect/>
          <a:stretch>
            <a:fillRect/>
          </a:stretch>
        </p:blipFill>
        <p:spPr bwMode="auto">
          <a:xfrm rot="1051876">
            <a:off x="7550455" y="2809687"/>
            <a:ext cx="483627" cy="563472"/>
          </a:xfrm>
          <a:prstGeom prst="rect">
            <a:avLst/>
          </a:prstGeom>
          <a:noFill/>
        </p:spPr>
      </p:pic>
      <p:pic>
        <p:nvPicPr>
          <p:cNvPr id="54" name="Picture 6" descr="H:\Desktop\Mosquito Ecology Art\skeeter dorsal.gif"/>
          <p:cNvPicPr>
            <a:picLocks noChangeAspect="1" noChangeArrowheads="1"/>
          </p:cNvPicPr>
          <p:nvPr/>
        </p:nvPicPr>
        <p:blipFill>
          <a:blip r:embed="rId11" cstate="print"/>
          <a:srcRect/>
          <a:stretch>
            <a:fillRect/>
          </a:stretch>
        </p:blipFill>
        <p:spPr bwMode="auto">
          <a:xfrm rot="20230310">
            <a:off x="8586738" y="3336355"/>
            <a:ext cx="483627" cy="563472"/>
          </a:xfrm>
          <a:prstGeom prst="rect">
            <a:avLst/>
          </a:prstGeom>
          <a:noFill/>
        </p:spPr>
      </p:pic>
      <p:pic>
        <p:nvPicPr>
          <p:cNvPr id="55" name="Picture 6" descr="H:\Desktop\Mosquito Ecology Art\skeeter dorsal.gif"/>
          <p:cNvPicPr>
            <a:picLocks noChangeAspect="1" noChangeArrowheads="1"/>
          </p:cNvPicPr>
          <p:nvPr/>
        </p:nvPicPr>
        <p:blipFill>
          <a:blip r:embed="rId11" cstate="print"/>
          <a:srcRect/>
          <a:stretch>
            <a:fillRect/>
          </a:stretch>
        </p:blipFill>
        <p:spPr bwMode="auto">
          <a:xfrm rot="1051876">
            <a:off x="7465035" y="-778445"/>
            <a:ext cx="483627" cy="563472"/>
          </a:xfrm>
          <a:prstGeom prst="rect">
            <a:avLst/>
          </a:prstGeom>
          <a:noFill/>
        </p:spPr>
      </p:pic>
      <p:pic>
        <p:nvPicPr>
          <p:cNvPr id="56" name="Picture 55" descr="eggs.gif"/>
          <p:cNvPicPr>
            <a:picLocks noChangeAspect="1"/>
          </p:cNvPicPr>
          <p:nvPr/>
        </p:nvPicPr>
        <p:blipFill>
          <a:blip r:embed="rId12" cstate="print"/>
          <a:stretch>
            <a:fillRect/>
          </a:stretch>
        </p:blipFill>
        <p:spPr>
          <a:xfrm rot="224640">
            <a:off x="5558870" y="2831705"/>
            <a:ext cx="381000" cy="126687"/>
          </a:xfrm>
          <a:prstGeom prst="rect">
            <a:avLst/>
          </a:prstGeom>
        </p:spPr>
      </p:pic>
      <p:sp>
        <p:nvSpPr>
          <p:cNvPr id="4" name="TextBox 3"/>
          <p:cNvSpPr txBox="1"/>
          <p:nvPr/>
        </p:nvSpPr>
        <p:spPr>
          <a:xfrm>
            <a:off x="237501" y="3028919"/>
            <a:ext cx="2618345" cy="1446550"/>
          </a:xfrm>
          <a:prstGeom prst="rect">
            <a:avLst/>
          </a:prstGeom>
          <a:noFill/>
        </p:spPr>
        <p:txBody>
          <a:bodyPr wrap="none" rtlCol="0">
            <a:spAutoFit/>
          </a:bodyPr>
          <a:lstStyle/>
          <a:p>
            <a:r>
              <a:rPr lang="en-US" sz="4400" b="1" dirty="0">
                <a:solidFill>
                  <a:schemeClr val="tx2"/>
                </a:solidFill>
                <a:latin typeface="Calibri" panose="020F0502020204030204" pitchFamily="34" charset="0"/>
              </a:rPr>
              <a:t>Backyard</a:t>
            </a:r>
          </a:p>
          <a:p>
            <a:r>
              <a:rPr lang="en-US" sz="4400" b="1" dirty="0">
                <a:solidFill>
                  <a:schemeClr val="tx2"/>
                </a:solidFill>
                <a:latin typeface="Calibri" panose="020F0502020204030204" pitchFamily="34" charset="0"/>
              </a:rPr>
              <a:t>Ecosystem</a:t>
            </a:r>
          </a:p>
        </p:txBody>
      </p:sp>
      <p:pic>
        <p:nvPicPr>
          <p:cNvPr id="43" name="Picture 42" descr="little skeeter.gif">
            <a:extLst>
              <a:ext uri="{FF2B5EF4-FFF2-40B4-BE49-F238E27FC236}">
                <a16:creationId xmlns:a16="http://schemas.microsoft.com/office/drawing/2014/main" id="{E57EBF61-1631-4835-BECA-0496C03AE929}"/>
              </a:ext>
            </a:extLst>
          </p:cNvPr>
          <p:cNvPicPr>
            <a:picLocks noChangeAspect="1"/>
          </p:cNvPicPr>
          <p:nvPr/>
        </p:nvPicPr>
        <p:blipFill>
          <a:blip r:embed="rId13" cstate="print"/>
          <a:stretch>
            <a:fillRect/>
          </a:stretch>
        </p:blipFill>
        <p:spPr>
          <a:xfrm rot="459333">
            <a:off x="4175386" y="2346007"/>
            <a:ext cx="802248" cy="501405"/>
          </a:xfrm>
          <a:prstGeom prst="rect">
            <a:avLst/>
          </a:prstGeom>
        </p:spPr>
      </p:pic>
      <p:pic>
        <p:nvPicPr>
          <p:cNvPr id="9" name="Picture 8">
            <a:extLst>
              <a:ext uri="{FF2B5EF4-FFF2-40B4-BE49-F238E27FC236}">
                <a16:creationId xmlns:a16="http://schemas.microsoft.com/office/drawing/2014/main" id="{775EE9A3-4351-4E1D-9F66-9D40CDDE94E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632532" y="829733"/>
            <a:ext cx="2618345" cy="2137851"/>
          </a:xfrm>
          <a:prstGeom prst="rect">
            <a:avLst/>
          </a:prstGeom>
        </p:spPr>
      </p:pic>
    </p:spTree>
    <p:extLst>
      <p:ext uri="{BB962C8B-B14F-4D97-AF65-F5344CB8AC3E}">
        <p14:creationId xmlns:p14="http://schemas.microsoft.com/office/powerpoint/2010/main" val="772115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62" presetClass="path" presetSubtype="0" repeatCount="indefinite" accel="50000" decel="50000" fill="hold" nodeType="withEffect">
                                  <p:stCondLst>
                                    <p:cond delay="0"/>
                                  </p:stCondLst>
                                  <p:childTnLst>
                                    <p:animMotion origin="layout" path="M -0.15017 -0.26782 L -0.11423 -0.26782 L -0.11423 -0.21991 L -0.07829 -0.21991 L -0.07829 -0.17199 L -0.04236 -0.17199 L -0.04236 -0.12407 L -0.00642 -0.12407 L -0.00642 -0.07616 L 0.02952 -0.07616 L 0.02952 -0.02824 L 0.06546 -0.02824 L 0.06546 0.01968 L 0.10139 0.01968 L 0.10139 0.06759 " pathEditMode="relative" rAng="0" ptsTypes="FFFFFFFFFFFFFFF">
                                      <p:cBhvr>
                                        <p:cTn id="9" dur="2000" fill="hold"/>
                                        <p:tgtEl>
                                          <p:spTgt spid="5"/>
                                        </p:tgtEl>
                                        <p:attrNameLst>
                                          <p:attrName>ppt_x</p:attrName>
                                          <p:attrName>ppt_y</p:attrName>
                                        </p:attrNameLst>
                                      </p:cBhvr>
                                      <p:rCtr x="12600" y="16800"/>
                                    </p:animMotion>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1000" fill="hold"/>
                                        <p:tgtEl>
                                          <p:spTgt spid="1026"/>
                                        </p:tgtEl>
                                        <p:attrNameLst>
                                          <p:attrName>ppt_w</p:attrName>
                                        </p:attrNameLst>
                                      </p:cBhvr>
                                      <p:tavLst>
                                        <p:tav tm="0">
                                          <p:val>
                                            <p:fltVal val="0"/>
                                          </p:val>
                                        </p:tav>
                                        <p:tav tm="100000">
                                          <p:val>
                                            <p:strVal val="#ppt_w"/>
                                          </p:val>
                                        </p:tav>
                                      </p:tavLst>
                                    </p:anim>
                                    <p:anim calcmode="lin" valueType="num">
                                      <p:cBhvr>
                                        <p:cTn id="15" dur="1000" fill="hold"/>
                                        <p:tgtEl>
                                          <p:spTgt spid="1026"/>
                                        </p:tgtEl>
                                        <p:attrNameLst>
                                          <p:attrName>ppt_h</p:attrName>
                                        </p:attrNameLst>
                                      </p:cBhvr>
                                      <p:tavLst>
                                        <p:tav tm="0">
                                          <p:val>
                                            <p:fltVal val="0"/>
                                          </p:val>
                                        </p:tav>
                                        <p:tav tm="100000">
                                          <p:val>
                                            <p:strVal val="#ppt_h"/>
                                          </p:val>
                                        </p:tav>
                                      </p:tavLst>
                                    </p:anim>
                                    <p:animEffect transition="in" filter="fade">
                                      <p:cBhvr>
                                        <p:cTn id="16" dur="1000"/>
                                        <p:tgtEl>
                                          <p:spTgt spid="1026"/>
                                        </p:tgtEl>
                                      </p:cBhvr>
                                    </p:animEffect>
                                  </p:childTnLst>
                                </p:cTn>
                              </p:par>
                            </p:childTnLst>
                          </p:cTn>
                        </p:par>
                        <p:par>
                          <p:cTn id="17" fill="hold">
                            <p:stCondLst>
                              <p:cond delay="1000"/>
                            </p:stCondLst>
                            <p:childTnLst>
                              <p:par>
                                <p:cTn id="18" presetID="9" presetClass="entr" presetSubtype="0" fill="hold" nodeType="afterEffect">
                                  <p:stCondLst>
                                    <p:cond delay="0"/>
                                  </p:stCondLst>
                                  <p:childTnLst>
                                    <p:set>
                                      <p:cBhvr>
                                        <p:cTn id="19" dur="1" fill="hold">
                                          <p:stCondLst>
                                            <p:cond delay="0"/>
                                          </p:stCondLst>
                                        </p:cTn>
                                        <p:tgtEl>
                                          <p:spTgt spid="1027"/>
                                        </p:tgtEl>
                                        <p:attrNameLst>
                                          <p:attrName>style.visibility</p:attrName>
                                        </p:attrNameLst>
                                      </p:cBhvr>
                                      <p:to>
                                        <p:strVal val="visible"/>
                                      </p:to>
                                    </p:set>
                                    <p:animEffect transition="in" filter="dissolve">
                                      <p:cBhvr>
                                        <p:cTn id="20" dur="1000"/>
                                        <p:tgtEl>
                                          <p:spTgt spid="1027"/>
                                        </p:tgtEl>
                                      </p:cBhvr>
                                    </p:animEffect>
                                  </p:childTnLst>
                                </p:cTn>
                              </p:par>
                            </p:childTnLst>
                          </p:cTn>
                        </p:par>
                        <p:par>
                          <p:cTn id="21" fill="hold">
                            <p:stCondLst>
                              <p:cond delay="2000"/>
                            </p:stCondLst>
                            <p:childTnLst>
                              <p:par>
                                <p:cTn id="22" presetID="53" presetClass="entr" presetSubtype="0" fill="hold" nodeType="afterEffect">
                                  <p:stCondLst>
                                    <p:cond delay="0"/>
                                  </p:stCondLst>
                                  <p:childTnLst>
                                    <p:set>
                                      <p:cBhvr>
                                        <p:cTn id="23" dur="1" fill="hold">
                                          <p:stCondLst>
                                            <p:cond delay="0"/>
                                          </p:stCondLst>
                                        </p:cTn>
                                        <p:tgtEl>
                                          <p:spTgt spid="1028"/>
                                        </p:tgtEl>
                                        <p:attrNameLst>
                                          <p:attrName>style.visibility</p:attrName>
                                        </p:attrNameLst>
                                      </p:cBhvr>
                                      <p:to>
                                        <p:strVal val="visible"/>
                                      </p:to>
                                    </p:set>
                                    <p:anim calcmode="lin" valueType="num">
                                      <p:cBhvr>
                                        <p:cTn id="24" dur="500" fill="hold"/>
                                        <p:tgtEl>
                                          <p:spTgt spid="1028"/>
                                        </p:tgtEl>
                                        <p:attrNameLst>
                                          <p:attrName>ppt_w</p:attrName>
                                        </p:attrNameLst>
                                      </p:cBhvr>
                                      <p:tavLst>
                                        <p:tav tm="0">
                                          <p:val>
                                            <p:fltVal val="0"/>
                                          </p:val>
                                        </p:tav>
                                        <p:tav tm="100000">
                                          <p:val>
                                            <p:strVal val="#ppt_w"/>
                                          </p:val>
                                        </p:tav>
                                      </p:tavLst>
                                    </p:anim>
                                    <p:anim calcmode="lin" valueType="num">
                                      <p:cBhvr>
                                        <p:cTn id="25" dur="500" fill="hold"/>
                                        <p:tgtEl>
                                          <p:spTgt spid="1028"/>
                                        </p:tgtEl>
                                        <p:attrNameLst>
                                          <p:attrName>ppt_h</p:attrName>
                                        </p:attrNameLst>
                                      </p:cBhvr>
                                      <p:tavLst>
                                        <p:tav tm="0">
                                          <p:val>
                                            <p:fltVal val="0"/>
                                          </p:val>
                                        </p:tav>
                                        <p:tav tm="100000">
                                          <p:val>
                                            <p:strVal val="#ppt_h"/>
                                          </p:val>
                                        </p:tav>
                                      </p:tavLst>
                                    </p:anim>
                                    <p:animEffect transition="in" filter="fade">
                                      <p:cBhvr>
                                        <p:cTn id="26" dur="500"/>
                                        <p:tgtEl>
                                          <p:spTgt spid="1028"/>
                                        </p:tgtEl>
                                      </p:cBhvr>
                                    </p:animEffect>
                                  </p:childTnLst>
                                </p:cTn>
                              </p:par>
                              <p:par>
                                <p:cTn id="27" presetID="8" presetClass="emph" presetSubtype="0" repeatCount="indefinite" fill="hold" nodeType="withEffect">
                                  <p:stCondLst>
                                    <p:cond delay="0"/>
                                  </p:stCondLst>
                                  <p:childTnLst>
                                    <p:animRot by="300000">
                                      <p:cBhvr>
                                        <p:cTn id="28" dur="500" fill="hold"/>
                                        <p:tgtEl>
                                          <p:spTgt spid="1028"/>
                                        </p:tgtEl>
                                        <p:attrNameLst>
                                          <p:attrName>r</p:attrName>
                                        </p:attrNameLst>
                                      </p:cBhvr>
                                    </p:animRot>
                                  </p:childTnLst>
                                </p:cTn>
                              </p:par>
                              <p:par>
                                <p:cTn id="29" presetID="53"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cTn>
                              </p:par>
                              <p:par>
                                <p:cTn id="34" presetID="8" presetClass="emph" presetSubtype="0" repeatCount="indefinite" fill="hold" nodeType="withEffect">
                                  <p:stCondLst>
                                    <p:cond delay="0"/>
                                  </p:stCondLst>
                                  <p:childTnLst>
                                    <p:animRot by="300000">
                                      <p:cBhvr>
                                        <p:cTn id="35" dur="500" fill="hold"/>
                                        <p:tgtEl>
                                          <p:spTgt spid="24"/>
                                        </p:tgtEl>
                                        <p:attrNameLst>
                                          <p:attrName>r</p:attrName>
                                        </p:attrNameLst>
                                      </p:cBhvr>
                                    </p:animRot>
                                  </p:childTnLst>
                                </p:cTn>
                              </p:par>
                            </p:childTnLst>
                          </p:cTn>
                        </p:par>
                        <p:par>
                          <p:cTn id="36" fill="hold">
                            <p:stCondLst>
                              <p:cond delay="2500"/>
                            </p:stCondLst>
                            <p:childTnLst>
                              <p:par>
                                <p:cTn id="37" presetID="53" presetClass="entr" presetSubtype="0"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500" fill="hold"/>
                                        <p:tgtEl>
                                          <p:spTgt spid="25"/>
                                        </p:tgtEl>
                                        <p:attrNameLst>
                                          <p:attrName>ppt_w</p:attrName>
                                        </p:attrNameLst>
                                      </p:cBhvr>
                                      <p:tavLst>
                                        <p:tav tm="0">
                                          <p:val>
                                            <p:fltVal val="0"/>
                                          </p:val>
                                        </p:tav>
                                        <p:tav tm="100000">
                                          <p:val>
                                            <p:strVal val="#ppt_w"/>
                                          </p:val>
                                        </p:tav>
                                      </p:tavLst>
                                    </p:anim>
                                    <p:anim calcmode="lin" valueType="num">
                                      <p:cBhvr>
                                        <p:cTn id="40" dur="500" fill="hold"/>
                                        <p:tgtEl>
                                          <p:spTgt spid="25"/>
                                        </p:tgtEl>
                                        <p:attrNameLst>
                                          <p:attrName>ppt_h</p:attrName>
                                        </p:attrNameLst>
                                      </p:cBhvr>
                                      <p:tavLst>
                                        <p:tav tm="0">
                                          <p:val>
                                            <p:fltVal val="0"/>
                                          </p:val>
                                        </p:tav>
                                        <p:tav tm="100000">
                                          <p:val>
                                            <p:strVal val="#ppt_h"/>
                                          </p:val>
                                        </p:tav>
                                      </p:tavLst>
                                    </p:anim>
                                    <p:animEffect transition="in" filter="fade">
                                      <p:cBhvr>
                                        <p:cTn id="41" dur="500"/>
                                        <p:tgtEl>
                                          <p:spTgt spid="25"/>
                                        </p:tgtEl>
                                      </p:cBhvr>
                                    </p:animEffect>
                                  </p:childTnLst>
                                </p:cTn>
                              </p:par>
                            </p:childTnLst>
                          </p:cTn>
                        </p:par>
                        <p:par>
                          <p:cTn id="42" fill="hold">
                            <p:stCondLst>
                              <p:cond delay="3000"/>
                            </p:stCondLst>
                            <p:childTnLst>
                              <p:par>
                                <p:cTn id="43" presetID="8" presetClass="emph" presetSubtype="0" repeatCount="indefinite" fill="hold" nodeType="afterEffect">
                                  <p:stCondLst>
                                    <p:cond delay="0"/>
                                  </p:stCondLst>
                                  <p:childTnLst>
                                    <p:animRot by="300000">
                                      <p:cBhvr>
                                        <p:cTn id="44" dur="500" fill="hold"/>
                                        <p:tgtEl>
                                          <p:spTgt spid="25"/>
                                        </p:tgtEl>
                                        <p:attrNameLst>
                                          <p:attrName>r</p:attrName>
                                        </p:attrNameLst>
                                      </p:cBhvr>
                                    </p:animRot>
                                  </p:childTnLst>
                                </p:cTn>
                              </p:par>
                              <p:par>
                                <p:cTn id="45" presetID="53"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p:cTn id="47" dur="500" fill="hold"/>
                                        <p:tgtEl>
                                          <p:spTgt spid="26"/>
                                        </p:tgtEl>
                                        <p:attrNameLst>
                                          <p:attrName>ppt_w</p:attrName>
                                        </p:attrNameLst>
                                      </p:cBhvr>
                                      <p:tavLst>
                                        <p:tav tm="0">
                                          <p:val>
                                            <p:fltVal val="0"/>
                                          </p:val>
                                        </p:tav>
                                        <p:tav tm="100000">
                                          <p:val>
                                            <p:strVal val="#ppt_w"/>
                                          </p:val>
                                        </p:tav>
                                      </p:tavLst>
                                    </p:anim>
                                    <p:anim calcmode="lin" valueType="num">
                                      <p:cBhvr>
                                        <p:cTn id="48" dur="500" fill="hold"/>
                                        <p:tgtEl>
                                          <p:spTgt spid="26"/>
                                        </p:tgtEl>
                                        <p:attrNameLst>
                                          <p:attrName>ppt_h</p:attrName>
                                        </p:attrNameLst>
                                      </p:cBhvr>
                                      <p:tavLst>
                                        <p:tav tm="0">
                                          <p:val>
                                            <p:fltVal val="0"/>
                                          </p:val>
                                        </p:tav>
                                        <p:tav tm="100000">
                                          <p:val>
                                            <p:strVal val="#ppt_h"/>
                                          </p:val>
                                        </p:tav>
                                      </p:tavLst>
                                    </p:anim>
                                    <p:animEffect transition="in" filter="fade">
                                      <p:cBhvr>
                                        <p:cTn id="49" dur="500"/>
                                        <p:tgtEl>
                                          <p:spTgt spid="26"/>
                                        </p:tgtEl>
                                      </p:cBhvr>
                                    </p:animEffect>
                                  </p:childTnLst>
                                </p:cTn>
                              </p:par>
                              <p:par>
                                <p:cTn id="50" presetID="8" presetClass="emph" presetSubtype="0" repeatCount="indefinite" fill="hold" nodeType="withEffect">
                                  <p:stCondLst>
                                    <p:cond delay="0"/>
                                  </p:stCondLst>
                                  <p:childTnLst>
                                    <p:animRot by="300000">
                                      <p:cBhvr>
                                        <p:cTn id="51" dur="500" fill="hold"/>
                                        <p:tgtEl>
                                          <p:spTgt spid="26"/>
                                        </p:tgtEl>
                                        <p:attrNameLst>
                                          <p:attrName>r</p:attrName>
                                        </p:attrNameLst>
                                      </p:cBhvr>
                                    </p:animRot>
                                  </p:childTnLst>
                                </p:cTn>
                              </p:par>
                            </p:childTnLst>
                          </p:cTn>
                        </p:par>
                        <p:par>
                          <p:cTn id="52" fill="hold">
                            <p:stCondLst>
                              <p:cond delay="3500"/>
                            </p:stCondLst>
                            <p:childTnLst>
                              <p:par>
                                <p:cTn id="53" presetID="53"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Effect transition="in" filter="fade">
                                      <p:cBhvr>
                                        <p:cTn id="57" dur="500"/>
                                        <p:tgtEl>
                                          <p:spTgt spid="27"/>
                                        </p:tgtEl>
                                      </p:cBhvr>
                                    </p:animEffect>
                                  </p:childTnLst>
                                </p:cTn>
                              </p:par>
                              <p:par>
                                <p:cTn id="58" presetID="8" presetClass="emph" presetSubtype="0" repeatCount="indefinite" fill="hold" nodeType="withEffect">
                                  <p:stCondLst>
                                    <p:cond delay="0"/>
                                  </p:stCondLst>
                                  <p:childTnLst>
                                    <p:animRot by="300000">
                                      <p:cBhvr>
                                        <p:cTn id="59" dur="500" fill="hold"/>
                                        <p:tgtEl>
                                          <p:spTgt spid="27"/>
                                        </p:tgtEl>
                                        <p:attrNameLst>
                                          <p:attrName>r</p:attrName>
                                        </p:attrNameLst>
                                      </p:cBhvr>
                                    </p:animRot>
                                  </p:childTnLst>
                                </p:cTn>
                              </p:par>
                              <p:par>
                                <p:cTn id="60" presetID="53" presetClass="entr" presetSubtype="0" fill="hold" nodeType="with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childTnLst>
                                </p:cTn>
                              </p:par>
                            </p:childTnLst>
                          </p:cTn>
                        </p:par>
                        <p:par>
                          <p:cTn id="65" fill="hold">
                            <p:stCondLst>
                              <p:cond delay="4000"/>
                            </p:stCondLst>
                            <p:childTnLst>
                              <p:par>
                                <p:cTn id="66" presetID="9" presetClass="exit" presetSubtype="0" fill="hold" nodeType="afterEffect">
                                  <p:stCondLst>
                                    <p:cond delay="0"/>
                                  </p:stCondLst>
                                  <p:childTnLst>
                                    <p:animEffect transition="out" filter="dissolve">
                                      <p:cBhvr>
                                        <p:cTn id="67" dur="3000"/>
                                        <p:tgtEl>
                                          <p:spTgt spid="56"/>
                                        </p:tgtEl>
                                      </p:cBhvr>
                                    </p:animEffect>
                                    <p:set>
                                      <p:cBhvr>
                                        <p:cTn id="68" dur="1" fill="hold">
                                          <p:stCondLst>
                                            <p:cond delay="2999"/>
                                          </p:stCondLst>
                                        </p:cTn>
                                        <p:tgtEl>
                                          <p:spTgt spid="56"/>
                                        </p:tgtEl>
                                        <p:attrNameLst>
                                          <p:attrName>style.visibility</p:attrName>
                                        </p:attrNameLst>
                                      </p:cBhvr>
                                      <p:to>
                                        <p:strVal val="hidden"/>
                                      </p:to>
                                    </p:set>
                                  </p:childTnLst>
                                </p:cTn>
                              </p:par>
                              <p:par>
                                <p:cTn id="69" presetID="8" presetClass="emph" presetSubtype="0" repeatCount="indefinite" fill="hold" nodeType="withEffect">
                                  <p:stCondLst>
                                    <p:cond delay="0"/>
                                  </p:stCondLst>
                                  <p:childTnLst>
                                    <p:animRot by="300000">
                                      <p:cBhvr>
                                        <p:cTn id="70" dur="500" fill="hold"/>
                                        <p:tgtEl>
                                          <p:spTgt spid="28"/>
                                        </p:tgtEl>
                                        <p:attrNameLst>
                                          <p:attrName>r</p:attrName>
                                        </p:attrNameLst>
                                      </p:cBhvr>
                                    </p:animRot>
                                  </p:childTnLst>
                                </p:cTn>
                              </p:par>
                              <p:par>
                                <p:cTn id="71" presetID="53" presetClass="entr" presetSubtype="0" fill="hold"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p:cTn id="73" dur="500" fill="hold"/>
                                        <p:tgtEl>
                                          <p:spTgt spid="29"/>
                                        </p:tgtEl>
                                        <p:attrNameLst>
                                          <p:attrName>ppt_w</p:attrName>
                                        </p:attrNameLst>
                                      </p:cBhvr>
                                      <p:tavLst>
                                        <p:tav tm="0">
                                          <p:val>
                                            <p:fltVal val="0"/>
                                          </p:val>
                                        </p:tav>
                                        <p:tav tm="100000">
                                          <p:val>
                                            <p:strVal val="#ppt_w"/>
                                          </p:val>
                                        </p:tav>
                                      </p:tavLst>
                                    </p:anim>
                                    <p:anim calcmode="lin" valueType="num">
                                      <p:cBhvr>
                                        <p:cTn id="74" dur="500" fill="hold"/>
                                        <p:tgtEl>
                                          <p:spTgt spid="29"/>
                                        </p:tgtEl>
                                        <p:attrNameLst>
                                          <p:attrName>ppt_h</p:attrName>
                                        </p:attrNameLst>
                                      </p:cBhvr>
                                      <p:tavLst>
                                        <p:tav tm="0">
                                          <p:val>
                                            <p:fltVal val="0"/>
                                          </p:val>
                                        </p:tav>
                                        <p:tav tm="100000">
                                          <p:val>
                                            <p:strVal val="#ppt_h"/>
                                          </p:val>
                                        </p:tav>
                                      </p:tavLst>
                                    </p:anim>
                                    <p:animEffect transition="in" filter="fade">
                                      <p:cBhvr>
                                        <p:cTn id="75" dur="500"/>
                                        <p:tgtEl>
                                          <p:spTgt spid="29"/>
                                        </p:tgtEl>
                                      </p:cBhvr>
                                    </p:animEffect>
                                  </p:childTnLst>
                                </p:cTn>
                              </p:par>
                              <p:par>
                                <p:cTn id="76" presetID="8" presetClass="emph" presetSubtype="0" repeatCount="indefinite" fill="hold" nodeType="withEffect">
                                  <p:stCondLst>
                                    <p:cond delay="0"/>
                                  </p:stCondLst>
                                  <p:childTnLst>
                                    <p:animRot by="300000">
                                      <p:cBhvr>
                                        <p:cTn id="77" dur="500" fill="hold"/>
                                        <p:tgtEl>
                                          <p:spTgt spid="29"/>
                                        </p:tgtEl>
                                        <p:attrNameLst>
                                          <p:attrName>r</p:attrName>
                                        </p:attrNameLst>
                                      </p:cBhvr>
                                    </p:animRo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Effect transition="in" filter="fade">
                                      <p:cBhvr>
                                        <p:cTn id="83" dur="500"/>
                                        <p:tgtEl>
                                          <p:spTgt spid="30"/>
                                        </p:tgtEl>
                                      </p:cBhvr>
                                    </p:animEffect>
                                  </p:childTnLst>
                                </p:cTn>
                              </p:par>
                            </p:childTnLst>
                          </p:cTn>
                        </p:par>
                        <p:par>
                          <p:cTn id="84" fill="hold">
                            <p:stCondLst>
                              <p:cond delay="7500"/>
                            </p:stCondLst>
                            <p:childTnLst>
                              <p:par>
                                <p:cTn id="85" presetID="8" presetClass="emph" presetSubtype="0" repeatCount="indefinite" fill="hold" nodeType="afterEffect">
                                  <p:stCondLst>
                                    <p:cond delay="0"/>
                                  </p:stCondLst>
                                  <p:childTnLst>
                                    <p:animRot by="300000">
                                      <p:cBhvr>
                                        <p:cTn id="86" dur="500" fill="hold"/>
                                        <p:tgtEl>
                                          <p:spTgt spid="30"/>
                                        </p:tgtEl>
                                        <p:attrNameLst>
                                          <p:attrName>r</p:attrName>
                                        </p:attrNameLst>
                                      </p:cBhvr>
                                    </p:animRot>
                                  </p:childTnLst>
                                </p:cTn>
                              </p:par>
                            </p:childTnLst>
                          </p:cTn>
                        </p:par>
                        <p:par>
                          <p:cTn id="87" fill="hold">
                            <p:stCondLst>
                              <p:cond delay="8000"/>
                            </p:stCondLst>
                            <p:childTnLst>
                              <p:par>
                                <p:cTn id="88" presetID="53" presetClass="entr" presetSubtype="0" fill="hold" nodeType="afterEffect">
                                  <p:stCondLst>
                                    <p:cond delay="0"/>
                                  </p:stCondLst>
                                  <p:childTnLst>
                                    <p:set>
                                      <p:cBhvr>
                                        <p:cTn id="89" dur="1" fill="hold">
                                          <p:stCondLst>
                                            <p:cond delay="0"/>
                                          </p:stCondLst>
                                        </p:cTn>
                                        <p:tgtEl>
                                          <p:spTgt spid="31"/>
                                        </p:tgtEl>
                                        <p:attrNameLst>
                                          <p:attrName>style.visibility</p:attrName>
                                        </p:attrNameLst>
                                      </p:cBhvr>
                                      <p:to>
                                        <p:strVal val="visible"/>
                                      </p:to>
                                    </p:set>
                                    <p:anim calcmode="lin" valueType="num">
                                      <p:cBhvr>
                                        <p:cTn id="90" dur="500" fill="hold"/>
                                        <p:tgtEl>
                                          <p:spTgt spid="31"/>
                                        </p:tgtEl>
                                        <p:attrNameLst>
                                          <p:attrName>ppt_w</p:attrName>
                                        </p:attrNameLst>
                                      </p:cBhvr>
                                      <p:tavLst>
                                        <p:tav tm="0">
                                          <p:val>
                                            <p:fltVal val="0"/>
                                          </p:val>
                                        </p:tav>
                                        <p:tav tm="100000">
                                          <p:val>
                                            <p:strVal val="#ppt_w"/>
                                          </p:val>
                                        </p:tav>
                                      </p:tavLst>
                                    </p:anim>
                                    <p:anim calcmode="lin" valueType="num">
                                      <p:cBhvr>
                                        <p:cTn id="91" dur="500" fill="hold"/>
                                        <p:tgtEl>
                                          <p:spTgt spid="31"/>
                                        </p:tgtEl>
                                        <p:attrNameLst>
                                          <p:attrName>ppt_h</p:attrName>
                                        </p:attrNameLst>
                                      </p:cBhvr>
                                      <p:tavLst>
                                        <p:tav tm="0">
                                          <p:val>
                                            <p:fltVal val="0"/>
                                          </p:val>
                                        </p:tav>
                                        <p:tav tm="100000">
                                          <p:val>
                                            <p:strVal val="#ppt_h"/>
                                          </p:val>
                                        </p:tav>
                                      </p:tavLst>
                                    </p:anim>
                                    <p:animEffect transition="in" filter="fade">
                                      <p:cBhvr>
                                        <p:cTn id="92" dur="500"/>
                                        <p:tgtEl>
                                          <p:spTgt spid="31"/>
                                        </p:tgtEl>
                                      </p:cBhvr>
                                    </p:animEffect>
                                  </p:childTnLst>
                                </p:cTn>
                              </p:par>
                            </p:childTnLst>
                          </p:cTn>
                        </p:par>
                        <p:par>
                          <p:cTn id="93" fill="hold">
                            <p:stCondLst>
                              <p:cond delay="8500"/>
                            </p:stCondLst>
                            <p:childTnLst>
                              <p:par>
                                <p:cTn id="94" presetID="8" presetClass="emph" presetSubtype="0" repeatCount="indefinite" fill="hold" nodeType="afterEffect">
                                  <p:stCondLst>
                                    <p:cond delay="0"/>
                                  </p:stCondLst>
                                  <p:childTnLst>
                                    <p:animRot by="300000">
                                      <p:cBhvr>
                                        <p:cTn id="95" dur="500" fill="hold"/>
                                        <p:tgtEl>
                                          <p:spTgt spid="31"/>
                                        </p:tgtEl>
                                        <p:attrNameLst>
                                          <p:attrName>r</p:attrName>
                                        </p:attrNameLst>
                                      </p:cBhvr>
                                    </p:animRot>
                                  </p:childTnLst>
                                </p:cTn>
                              </p:par>
                              <p:par>
                                <p:cTn id="96" presetID="53" presetClass="entr" presetSubtype="0" fill="hold" nodeType="withEffect">
                                  <p:stCondLst>
                                    <p:cond delay="0"/>
                                  </p:stCondLst>
                                  <p:childTnLst>
                                    <p:set>
                                      <p:cBhvr>
                                        <p:cTn id="97" dur="1" fill="hold">
                                          <p:stCondLst>
                                            <p:cond delay="0"/>
                                          </p:stCondLst>
                                        </p:cTn>
                                        <p:tgtEl>
                                          <p:spTgt spid="32"/>
                                        </p:tgtEl>
                                        <p:attrNameLst>
                                          <p:attrName>style.visibility</p:attrName>
                                        </p:attrNameLst>
                                      </p:cBhvr>
                                      <p:to>
                                        <p:strVal val="visible"/>
                                      </p:to>
                                    </p:set>
                                    <p:anim calcmode="lin" valueType="num">
                                      <p:cBhvr>
                                        <p:cTn id="98" dur="500" fill="hold"/>
                                        <p:tgtEl>
                                          <p:spTgt spid="32"/>
                                        </p:tgtEl>
                                        <p:attrNameLst>
                                          <p:attrName>ppt_w</p:attrName>
                                        </p:attrNameLst>
                                      </p:cBhvr>
                                      <p:tavLst>
                                        <p:tav tm="0">
                                          <p:val>
                                            <p:fltVal val="0"/>
                                          </p:val>
                                        </p:tav>
                                        <p:tav tm="100000">
                                          <p:val>
                                            <p:strVal val="#ppt_w"/>
                                          </p:val>
                                        </p:tav>
                                      </p:tavLst>
                                    </p:anim>
                                    <p:anim calcmode="lin" valueType="num">
                                      <p:cBhvr>
                                        <p:cTn id="99" dur="500" fill="hold"/>
                                        <p:tgtEl>
                                          <p:spTgt spid="32"/>
                                        </p:tgtEl>
                                        <p:attrNameLst>
                                          <p:attrName>ppt_h</p:attrName>
                                        </p:attrNameLst>
                                      </p:cBhvr>
                                      <p:tavLst>
                                        <p:tav tm="0">
                                          <p:val>
                                            <p:fltVal val="0"/>
                                          </p:val>
                                        </p:tav>
                                        <p:tav tm="100000">
                                          <p:val>
                                            <p:strVal val="#ppt_h"/>
                                          </p:val>
                                        </p:tav>
                                      </p:tavLst>
                                    </p:anim>
                                    <p:animEffect transition="in" filter="fade">
                                      <p:cBhvr>
                                        <p:cTn id="100" dur="500"/>
                                        <p:tgtEl>
                                          <p:spTgt spid="32"/>
                                        </p:tgtEl>
                                      </p:cBhvr>
                                    </p:animEffect>
                                  </p:childTnLst>
                                </p:cTn>
                              </p:par>
                            </p:childTnLst>
                          </p:cTn>
                        </p:par>
                        <p:par>
                          <p:cTn id="101" fill="hold">
                            <p:stCondLst>
                              <p:cond delay="9000"/>
                            </p:stCondLst>
                            <p:childTnLst>
                              <p:par>
                                <p:cTn id="102" presetID="8" presetClass="emph" presetSubtype="0" repeatCount="indefinite" fill="hold" nodeType="afterEffect">
                                  <p:stCondLst>
                                    <p:cond delay="0"/>
                                  </p:stCondLst>
                                  <p:childTnLst>
                                    <p:animRot by="300000">
                                      <p:cBhvr>
                                        <p:cTn id="103" dur="500" fill="hold"/>
                                        <p:tgtEl>
                                          <p:spTgt spid="32"/>
                                        </p:tgtEl>
                                        <p:attrNameLst>
                                          <p:attrName>r</p:attrName>
                                        </p:attrNameLst>
                                      </p:cBhvr>
                                    </p:animRot>
                                  </p:childTnLst>
                                </p:cTn>
                              </p:par>
                            </p:childTnLst>
                          </p:cTn>
                        </p:par>
                        <p:par>
                          <p:cTn id="104" fill="hold">
                            <p:stCondLst>
                              <p:cond delay="9500"/>
                            </p:stCondLst>
                            <p:childTnLst>
                              <p:par>
                                <p:cTn id="105" presetID="53" presetClass="entr" presetSubtype="0" fill="hold"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childTnLst>
                          </p:cTn>
                        </p:par>
                        <p:par>
                          <p:cTn id="110" fill="hold">
                            <p:stCondLst>
                              <p:cond delay="10000"/>
                            </p:stCondLst>
                            <p:childTnLst>
                              <p:par>
                                <p:cTn id="111" presetID="8" presetClass="emph" presetSubtype="0" repeatCount="indefinite" fill="hold" nodeType="afterEffect">
                                  <p:stCondLst>
                                    <p:cond delay="0"/>
                                  </p:stCondLst>
                                  <p:childTnLst>
                                    <p:animRot by="300000">
                                      <p:cBhvr>
                                        <p:cTn id="112" dur="500" fill="hold"/>
                                        <p:tgtEl>
                                          <p:spTgt spid="33"/>
                                        </p:tgtEl>
                                        <p:attrNameLst>
                                          <p:attrName>r</p:attrName>
                                        </p:attrNameLst>
                                      </p:cBhvr>
                                    </p:animRot>
                                  </p:childTnLst>
                                </p:cTn>
                              </p:par>
                            </p:childTnLst>
                          </p:cTn>
                        </p:par>
                        <p:par>
                          <p:cTn id="113" fill="hold">
                            <p:stCondLst>
                              <p:cond delay="10500"/>
                            </p:stCondLst>
                            <p:childTnLst>
                              <p:par>
                                <p:cTn id="114" presetID="49" presetClass="entr" presetSubtype="0" decel="100000" fill="hold"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500" fill="hold"/>
                                        <p:tgtEl>
                                          <p:spTgt spid="17"/>
                                        </p:tgtEl>
                                        <p:attrNameLst>
                                          <p:attrName>ppt_w</p:attrName>
                                        </p:attrNameLst>
                                      </p:cBhvr>
                                      <p:tavLst>
                                        <p:tav tm="0">
                                          <p:val>
                                            <p:fltVal val="0"/>
                                          </p:val>
                                        </p:tav>
                                        <p:tav tm="100000">
                                          <p:val>
                                            <p:strVal val="#ppt_w"/>
                                          </p:val>
                                        </p:tav>
                                      </p:tavLst>
                                    </p:anim>
                                    <p:anim calcmode="lin" valueType="num">
                                      <p:cBhvr>
                                        <p:cTn id="117" dur="500" fill="hold"/>
                                        <p:tgtEl>
                                          <p:spTgt spid="17"/>
                                        </p:tgtEl>
                                        <p:attrNameLst>
                                          <p:attrName>ppt_h</p:attrName>
                                        </p:attrNameLst>
                                      </p:cBhvr>
                                      <p:tavLst>
                                        <p:tav tm="0">
                                          <p:val>
                                            <p:fltVal val="0"/>
                                          </p:val>
                                        </p:tav>
                                        <p:tav tm="100000">
                                          <p:val>
                                            <p:strVal val="#ppt_h"/>
                                          </p:val>
                                        </p:tav>
                                      </p:tavLst>
                                    </p:anim>
                                    <p:anim calcmode="lin" valueType="num">
                                      <p:cBhvr>
                                        <p:cTn id="118" dur="500" fill="hold"/>
                                        <p:tgtEl>
                                          <p:spTgt spid="17"/>
                                        </p:tgtEl>
                                        <p:attrNameLst>
                                          <p:attrName>style.rotation</p:attrName>
                                        </p:attrNameLst>
                                      </p:cBhvr>
                                      <p:tavLst>
                                        <p:tav tm="0">
                                          <p:val>
                                            <p:fltVal val="360"/>
                                          </p:val>
                                        </p:tav>
                                        <p:tav tm="100000">
                                          <p:val>
                                            <p:fltVal val="0"/>
                                          </p:val>
                                        </p:tav>
                                      </p:tavLst>
                                    </p:anim>
                                    <p:animEffect transition="in" filter="fade">
                                      <p:cBhvr>
                                        <p:cTn id="119" dur="500"/>
                                        <p:tgtEl>
                                          <p:spTgt spid="17"/>
                                        </p:tgtEl>
                                      </p:cBhvr>
                                    </p:animEffect>
                                  </p:childTnLst>
                                </p:cTn>
                              </p:par>
                              <p:par>
                                <p:cTn id="120" presetID="8" presetClass="emph" presetSubtype="0" repeatCount="indefinite" fill="hold" nodeType="withEffect">
                                  <p:stCondLst>
                                    <p:cond delay="0"/>
                                  </p:stCondLst>
                                  <p:childTnLst>
                                    <p:animRot by="480000">
                                      <p:cBhvr>
                                        <p:cTn id="121" dur="500" fill="hold"/>
                                        <p:tgtEl>
                                          <p:spTgt spid="17"/>
                                        </p:tgtEl>
                                        <p:attrNameLst>
                                          <p:attrName>r</p:attrName>
                                        </p:attrNameLst>
                                      </p:cBhvr>
                                    </p:animRot>
                                  </p:childTnLst>
                                </p:cTn>
                              </p:par>
                            </p:childTnLst>
                          </p:cTn>
                        </p:par>
                        <p:par>
                          <p:cTn id="122" fill="hold">
                            <p:stCondLst>
                              <p:cond delay="11000"/>
                            </p:stCondLst>
                            <p:childTnLst>
                              <p:par>
                                <p:cTn id="123" presetID="49" presetClass="entr" presetSubtype="0" decel="100000" fill="hold" nodeType="afterEffect">
                                  <p:stCondLst>
                                    <p:cond delay="0"/>
                                  </p:stCondLst>
                                  <p:childTnLst>
                                    <p:set>
                                      <p:cBhvr>
                                        <p:cTn id="124" dur="1" fill="hold">
                                          <p:stCondLst>
                                            <p:cond delay="0"/>
                                          </p:stCondLst>
                                        </p:cTn>
                                        <p:tgtEl>
                                          <p:spTgt spid="34"/>
                                        </p:tgtEl>
                                        <p:attrNameLst>
                                          <p:attrName>style.visibility</p:attrName>
                                        </p:attrNameLst>
                                      </p:cBhvr>
                                      <p:to>
                                        <p:strVal val="visible"/>
                                      </p:to>
                                    </p:set>
                                    <p:anim calcmode="lin" valueType="num">
                                      <p:cBhvr>
                                        <p:cTn id="125" dur="500" fill="hold"/>
                                        <p:tgtEl>
                                          <p:spTgt spid="34"/>
                                        </p:tgtEl>
                                        <p:attrNameLst>
                                          <p:attrName>ppt_w</p:attrName>
                                        </p:attrNameLst>
                                      </p:cBhvr>
                                      <p:tavLst>
                                        <p:tav tm="0">
                                          <p:val>
                                            <p:fltVal val="0"/>
                                          </p:val>
                                        </p:tav>
                                        <p:tav tm="100000">
                                          <p:val>
                                            <p:strVal val="#ppt_w"/>
                                          </p:val>
                                        </p:tav>
                                      </p:tavLst>
                                    </p:anim>
                                    <p:anim calcmode="lin" valueType="num">
                                      <p:cBhvr>
                                        <p:cTn id="126" dur="500" fill="hold"/>
                                        <p:tgtEl>
                                          <p:spTgt spid="34"/>
                                        </p:tgtEl>
                                        <p:attrNameLst>
                                          <p:attrName>ppt_h</p:attrName>
                                        </p:attrNameLst>
                                      </p:cBhvr>
                                      <p:tavLst>
                                        <p:tav tm="0">
                                          <p:val>
                                            <p:fltVal val="0"/>
                                          </p:val>
                                        </p:tav>
                                        <p:tav tm="100000">
                                          <p:val>
                                            <p:strVal val="#ppt_h"/>
                                          </p:val>
                                        </p:tav>
                                      </p:tavLst>
                                    </p:anim>
                                    <p:anim calcmode="lin" valueType="num">
                                      <p:cBhvr>
                                        <p:cTn id="127" dur="500" fill="hold"/>
                                        <p:tgtEl>
                                          <p:spTgt spid="34"/>
                                        </p:tgtEl>
                                        <p:attrNameLst>
                                          <p:attrName>style.rotation</p:attrName>
                                        </p:attrNameLst>
                                      </p:cBhvr>
                                      <p:tavLst>
                                        <p:tav tm="0">
                                          <p:val>
                                            <p:fltVal val="360"/>
                                          </p:val>
                                        </p:tav>
                                        <p:tav tm="100000">
                                          <p:val>
                                            <p:fltVal val="0"/>
                                          </p:val>
                                        </p:tav>
                                      </p:tavLst>
                                    </p:anim>
                                    <p:animEffect transition="in" filter="fade">
                                      <p:cBhvr>
                                        <p:cTn id="128" dur="500"/>
                                        <p:tgtEl>
                                          <p:spTgt spid="34"/>
                                        </p:tgtEl>
                                      </p:cBhvr>
                                    </p:animEffect>
                                  </p:childTnLst>
                                </p:cTn>
                              </p:par>
                              <p:par>
                                <p:cTn id="129" presetID="8" presetClass="emph" presetSubtype="0" repeatCount="indefinite" fill="hold" nodeType="withEffect">
                                  <p:stCondLst>
                                    <p:cond delay="0"/>
                                  </p:stCondLst>
                                  <p:childTnLst>
                                    <p:animRot by="480000">
                                      <p:cBhvr>
                                        <p:cTn id="130" dur="500" fill="hold"/>
                                        <p:tgtEl>
                                          <p:spTgt spid="34"/>
                                        </p:tgtEl>
                                        <p:attrNameLst>
                                          <p:attrName>r</p:attrName>
                                        </p:attrNameLst>
                                      </p:cBhvr>
                                    </p:animRot>
                                  </p:childTnLst>
                                </p:cTn>
                              </p:par>
                              <p:par>
                                <p:cTn id="131" presetID="49" presetClass="entr" presetSubtype="0" decel="100000" fill="hold" nodeType="withEffect">
                                  <p:stCondLst>
                                    <p:cond delay="0"/>
                                  </p:stCondLst>
                                  <p:childTnLst>
                                    <p:set>
                                      <p:cBhvr>
                                        <p:cTn id="132" dur="1" fill="hold">
                                          <p:stCondLst>
                                            <p:cond delay="0"/>
                                          </p:stCondLst>
                                        </p:cTn>
                                        <p:tgtEl>
                                          <p:spTgt spid="35"/>
                                        </p:tgtEl>
                                        <p:attrNameLst>
                                          <p:attrName>style.visibility</p:attrName>
                                        </p:attrNameLst>
                                      </p:cBhvr>
                                      <p:to>
                                        <p:strVal val="visible"/>
                                      </p:to>
                                    </p:set>
                                    <p:anim calcmode="lin" valueType="num">
                                      <p:cBhvr>
                                        <p:cTn id="133" dur="500" fill="hold"/>
                                        <p:tgtEl>
                                          <p:spTgt spid="35"/>
                                        </p:tgtEl>
                                        <p:attrNameLst>
                                          <p:attrName>ppt_w</p:attrName>
                                        </p:attrNameLst>
                                      </p:cBhvr>
                                      <p:tavLst>
                                        <p:tav tm="0">
                                          <p:val>
                                            <p:fltVal val="0"/>
                                          </p:val>
                                        </p:tav>
                                        <p:tav tm="100000">
                                          <p:val>
                                            <p:strVal val="#ppt_w"/>
                                          </p:val>
                                        </p:tav>
                                      </p:tavLst>
                                    </p:anim>
                                    <p:anim calcmode="lin" valueType="num">
                                      <p:cBhvr>
                                        <p:cTn id="134" dur="500" fill="hold"/>
                                        <p:tgtEl>
                                          <p:spTgt spid="35"/>
                                        </p:tgtEl>
                                        <p:attrNameLst>
                                          <p:attrName>ppt_h</p:attrName>
                                        </p:attrNameLst>
                                      </p:cBhvr>
                                      <p:tavLst>
                                        <p:tav tm="0">
                                          <p:val>
                                            <p:fltVal val="0"/>
                                          </p:val>
                                        </p:tav>
                                        <p:tav tm="100000">
                                          <p:val>
                                            <p:strVal val="#ppt_h"/>
                                          </p:val>
                                        </p:tav>
                                      </p:tavLst>
                                    </p:anim>
                                    <p:anim calcmode="lin" valueType="num">
                                      <p:cBhvr>
                                        <p:cTn id="135" dur="500" fill="hold"/>
                                        <p:tgtEl>
                                          <p:spTgt spid="35"/>
                                        </p:tgtEl>
                                        <p:attrNameLst>
                                          <p:attrName>style.rotation</p:attrName>
                                        </p:attrNameLst>
                                      </p:cBhvr>
                                      <p:tavLst>
                                        <p:tav tm="0">
                                          <p:val>
                                            <p:fltVal val="360"/>
                                          </p:val>
                                        </p:tav>
                                        <p:tav tm="100000">
                                          <p:val>
                                            <p:fltVal val="0"/>
                                          </p:val>
                                        </p:tav>
                                      </p:tavLst>
                                    </p:anim>
                                    <p:animEffect transition="in" filter="fade">
                                      <p:cBhvr>
                                        <p:cTn id="136" dur="500"/>
                                        <p:tgtEl>
                                          <p:spTgt spid="35"/>
                                        </p:tgtEl>
                                      </p:cBhvr>
                                    </p:animEffect>
                                  </p:childTnLst>
                                </p:cTn>
                              </p:par>
                              <p:par>
                                <p:cTn id="137" presetID="8" presetClass="emph" presetSubtype="0" repeatCount="indefinite" fill="hold" nodeType="withEffect">
                                  <p:stCondLst>
                                    <p:cond delay="0"/>
                                  </p:stCondLst>
                                  <p:childTnLst>
                                    <p:animRot by="480000">
                                      <p:cBhvr>
                                        <p:cTn id="138" dur="500" fill="hold"/>
                                        <p:tgtEl>
                                          <p:spTgt spid="35"/>
                                        </p:tgtEl>
                                        <p:attrNameLst>
                                          <p:attrName>r</p:attrName>
                                        </p:attrNameLst>
                                      </p:cBhvr>
                                    </p:animRot>
                                  </p:childTnLst>
                                </p:cTn>
                              </p:par>
                            </p:childTnLst>
                          </p:cTn>
                        </p:par>
                        <p:par>
                          <p:cTn id="139" fill="hold">
                            <p:stCondLst>
                              <p:cond delay="11500"/>
                            </p:stCondLst>
                            <p:childTnLst>
                              <p:par>
                                <p:cTn id="140" presetID="49" presetClass="entr" presetSubtype="0" decel="100000" fill="hold" nodeType="afterEffect">
                                  <p:stCondLst>
                                    <p:cond delay="0"/>
                                  </p:stCondLst>
                                  <p:childTnLst>
                                    <p:set>
                                      <p:cBhvr>
                                        <p:cTn id="141" dur="1" fill="hold">
                                          <p:stCondLst>
                                            <p:cond delay="0"/>
                                          </p:stCondLst>
                                        </p:cTn>
                                        <p:tgtEl>
                                          <p:spTgt spid="36"/>
                                        </p:tgtEl>
                                        <p:attrNameLst>
                                          <p:attrName>style.visibility</p:attrName>
                                        </p:attrNameLst>
                                      </p:cBhvr>
                                      <p:to>
                                        <p:strVal val="visible"/>
                                      </p:to>
                                    </p:set>
                                    <p:anim calcmode="lin" valueType="num">
                                      <p:cBhvr>
                                        <p:cTn id="142" dur="500" fill="hold"/>
                                        <p:tgtEl>
                                          <p:spTgt spid="36"/>
                                        </p:tgtEl>
                                        <p:attrNameLst>
                                          <p:attrName>ppt_w</p:attrName>
                                        </p:attrNameLst>
                                      </p:cBhvr>
                                      <p:tavLst>
                                        <p:tav tm="0">
                                          <p:val>
                                            <p:fltVal val="0"/>
                                          </p:val>
                                        </p:tav>
                                        <p:tav tm="100000">
                                          <p:val>
                                            <p:strVal val="#ppt_w"/>
                                          </p:val>
                                        </p:tav>
                                      </p:tavLst>
                                    </p:anim>
                                    <p:anim calcmode="lin" valueType="num">
                                      <p:cBhvr>
                                        <p:cTn id="143" dur="500" fill="hold"/>
                                        <p:tgtEl>
                                          <p:spTgt spid="36"/>
                                        </p:tgtEl>
                                        <p:attrNameLst>
                                          <p:attrName>ppt_h</p:attrName>
                                        </p:attrNameLst>
                                      </p:cBhvr>
                                      <p:tavLst>
                                        <p:tav tm="0">
                                          <p:val>
                                            <p:fltVal val="0"/>
                                          </p:val>
                                        </p:tav>
                                        <p:tav tm="100000">
                                          <p:val>
                                            <p:strVal val="#ppt_h"/>
                                          </p:val>
                                        </p:tav>
                                      </p:tavLst>
                                    </p:anim>
                                    <p:anim calcmode="lin" valueType="num">
                                      <p:cBhvr>
                                        <p:cTn id="144" dur="500" fill="hold"/>
                                        <p:tgtEl>
                                          <p:spTgt spid="36"/>
                                        </p:tgtEl>
                                        <p:attrNameLst>
                                          <p:attrName>style.rotation</p:attrName>
                                        </p:attrNameLst>
                                      </p:cBhvr>
                                      <p:tavLst>
                                        <p:tav tm="0">
                                          <p:val>
                                            <p:fltVal val="360"/>
                                          </p:val>
                                        </p:tav>
                                        <p:tav tm="100000">
                                          <p:val>
                                            <p:fltVal val="0"/>
                                          </p:val>
                                        </p:tav>
                                      </p:tavLst>
                                    </p:anim>
                                    <p:animEffect transition="in" filter="fade">
                                      <p:cBhvr>
                                        <p:cTn id="145" dur="500"/>
                                        <p:tgtEl>
                                          <p:spTgt spid="36"/>
                                        </p:tgtEl>
                                      </p:cBhvr>
                                    </p:animEffect>
                                  </p:childTnLst>
                                </p:cTn>
                              </p:par>
                              <p:par>
                                <p:cTn id="146" presetID="8" presetClass="emph" presetSubtype="0" repeatCount="indefinite" fill="hold" nodeType="withEffect">
                                  <p:stCondLst>
                                    <p:cond delay="0"/>
                                  </p:stCondLst>
                                  <p:childTnLst>
                                    <p:animRot by="480000">
                                      <p:cBhvr>
                                        <p:cTn id="147" dur="500" fill="hold"/>
                                        <p:tgtEl>
                                          <p:spTgt spid="36"/>
                                        </p:tgtEl>
                                        <p:attrNameLst>
                                          <p:attrName>r</p:attrName>
                                        </p:attrNameLst>
                                      </p:cBhvr>
                                    </p:animRot>
                                  </p:childTnLst>
                                </p:cTn>
                              </p:par>
                              <p:par>
                                <p:cTn id="148" presetID="49" presetClass="entr" presetSubtype="0" decel="100000" fill="hold" nodeType="withEffect">
                                  <p:stCondLst>
                                    <p:cond delay="0"/>
                                  </p:stCondLst>
                                  <p:childTnLst>
                                    <p:set>
                                      <p:cBhvr>
                                        <p:cTn id="149" dur="1" fill="hold">
                                          <p:stCondLst>
                                            <p:cond delay="0"/>
                                          </p:stCondLst>
                                        </p:cTn>
                                        <p:tgtEl>
                                          <p:spTgt spid="37"/>
                                        </p:tgtEl>
                                        <p:attrNameLst>
                                          <p:attrName>style.visibility</p:attrName>
                                        </p:attrNameLst>
                                      </p:cBhvr>
                                      <p:to>
                                        <p:strVal val="visible"/>
                                      </p:to>
                                    </p:set>
                                    <p:anim calcmode="lin" valueType="num">
                                      <p:cBhvr>
                                        <p:cTn id="150" dur="500" fill="hold"/>
                                        <p:tgtEl>
                                          <p:spTgt spid="37"/>
                                        </p:tgtEl>
                                        <p:attrNameLst>
                                          <p:attrName>ppt_w</p:attrName>
                                        </p:attrNameLst>
                                      </p:cBhvr>
                                      <p:tavLst>
                                        <p:tav tm="0">
                                          <p:val>
                                            <p:fltVal val="0"/>
                                          </p:val>
                                        </p:tav>
                                        <p:tav tm="100000">
                                          <p:val>
                                            <p:strVal val="#ppt_w"/>
                                          </p:val>
                                        </p:tav>
                                      </p:tavLst>
                                    </p:anim>
                                    <p:anim calcmode="lin" valueType="num">
                                      <p:cBhvr>
                                        <p:cTn id="151" dur="500" fill="hold"/>
                                        <p:tgtEl>
                                          <p:spTgt spid="37"/>
                                        </p:tgtEl>
                                        <p:attrNameLst>
                                          <p:attrName>ppt_h</p:attrName>
                                        </p:attrNameLst>
                                      </p:cBhvr>
                                      <p:tavLst>
                                        <p:tav tm="0">
                                          <p:val>
                                            <p:fltVal val="0"/>
                                          </p:val>
                                        </p:tav>
                                        <p:tav tm="100000">
                                          <p:val>
                                            <p:strVal val="#ppt_h"/>
                                          </p:val>
                                        </p:tav>
                                      </p:tavLst>
                                    </p:anim>
                                    <p:anim calcmode="lin" valueType="num">
                                      <p:cBhvr>
                                        <p:cTn id="152" dur="500" fill="hold"/>
                                        <p:tgtEl>
                                          <p:spTgt spid="37"/>
                                        </p:tgtEl>
                                        <p:attrNameLst>
                                          <p:attrName>style.rotation</p:attrName>
                                        </p:attrNameLst>
                                      </p:cBhvr>
                                      <p:tavLst>
                                        <p:tav tm="0">
                                          <p:val>
                                            <p:fltVal val="360"/>
                                          </p:val>
                                        </p:tav>
                                        <p:tav tm="100000">
                                          <p:val>
                                            <p:fltVal val="0"/>
                                          </p:val>
                                        </p:tav>
                                      </p:tavLst>
                                    </p:anim>
                                    <p:animEffect transition="in" filter="fade">
                                      <p:cBhvr>
                                        <p:cTn id="153" dur="500"/>
                                        <p:tgtEl>
                                          <p:spTgt spid="37"/>
                                        </p:tgtEl>
                                      </p:cBhvr>
                                    </p:animEffect>
                                  </p:childTnLst>
                                </p:cTn>
                              </p:par>
                              <p:par>
                                <p:cTn id="154" presetID="8" presetClass="emph" presetSubtype="0" repeatCount="indefinite" fill="hold" nodeType="withEffect">
                                  <p:stCondLst>
                                    <p:cond delay="0"/>
                                  </p:stCondLst>
                                  <p:childTnLst>
                                    <p:animRot by="480000">
                                      <p:cBhvr>
                                        <p:cTn id="155" dur="500" fill="hold"/>
                                        <p:tgtEl>
                                          <p:spTgt spid="37"/>
                                        </p:tgtEl>
                                        <p:attrNameLst>
                                          <p:attrName>r</p:attrName>
                                        </p:attrNameLst>
                                      </p:cBhvr>
                                    </p:animRot>
                                  </p:childTnLst>
                                </p:cTn>
                              </p:par>
                              <p:par>
                                <p:cTn id="156" presetID="49" presetClass="entr" presetSubtype="0" decel="100000" fill="hold" nodeType="withEffect">
                                  <p:stCondLst>
                                    <p:cond delay="0"/>
                                  </p:stCondLst>
                                  <p:childTnLst>
                                    <p:set>
                                      <p:cBhvr>
                                        <p:cTn id="157" dur="1" fill="hold">
                                          <p:stCondLst>
                                            <p:cond delay="0"/>
                                          </p:stCondLst>
                                        </p:cTn>
                                        <p:tgtEl>
                                          <p:spTgt spid="38"/>
                                        </p:tgtEl>
                                        <p:attrNameLst>
                                          <p:attrName>style.visibility</p:attrName>
                                        </p:attrNameLst>
                                      </p:cBhvr>
                                      <p:to>
                                        <p:strVal val="visible"/>
                                      </p:to>
                                    </p:set>
                                    <p:anim calcmode="lin" valueType="num">
                                      <p:cBhvr>
                                        <p:cTn id="158" dur="500" fill="hold"/>
                                        <p:tgtEl>
                                          <p:spTgt spid="38"/>
                                        </p:tgtEl>
                                        <p:attrNameLst>
                                          <p:attrName>ppt_w</p:attrName>
                                        </p:attrNameLst>
                                      </p:cBhvr>
                                      <p:tavLst>
                                        <p:tav tm="0">
                                          <p:val>
                                            <p:fltVal val="0"/>
                                          </p:val>
                                        </p:tav>
                                        <p:tav tm="100000">
                                          <p:val>
                                            <p:strVal val="#ppt_w"/>
                                          </p:val>
                                        </p:tav>
                                      </p:tavLst>
                                    </p:anim>
                                    <p:anim calcmode="lin" valueType="num">
                                      <p:cBhvr>
                                        <p:cTn id="159" dur="500" fill="hold"/>
                                        <p:tgtEl>
                                          <p:spTgt spid="38"/>
                                        </p:tgtEl>
                                        <p:attrNameLst>
                                          <p:attrName>ppt_h</p:attrName>
                                        </p:attrNameLst>
                                      </p:cBhvr>
                                      <p:tavLst>
                                        <p:tav tm="0">
                                          <p:val>
                                            <p:fltVal val="0"/>
                                          </p:val>
                                        </p:tav>
                                        <p:tav tm="100000">
                                          <p:val>
                                            <p:strVal val="#ppt_h"/>
                                          </p:val>
                                        </p:tav>
                                      </p:tavLst>
                                    </p:anim>
                                    <p:anim calcmode="lin" valueType="num">
                                      <p:cBhvr>
                                        <p:cTn id="160" dur="500" fill="hold"/>
                                        <p:tgtEl>
                                          <p:spTgt spid="38"/>
                                        </p:tgtEl>
                                        <p:attrNameLst>
                                          <p:attrName>style.rotation</p:attrName>
                                        </p:attrNameLst>
                                      </p:cBhvr>
                                      <p:tavLst>
                                        <p:tav tm="0">
                                          <p:val>
                                            <p:fltVal val="360"/>
                                          </p:val>
                                        </p:tav>
                                        <p:tav tm="100000">
                                          <p:val>
                                            <p:fltVal val="0"/>
                                          </p:val>
                                        </p:tav>
                                      </p:tavLst>
                                    </p:anim>
                                    <p:animEffect transition="in" filter="fade">
                                      <p:cBhvr>
                                        <p:cTn id="161" dur="500"/>
                                        <p:tgtEl>
                                          <p:spTgt spid="38"/>
                                        </p:tgtEl>
                                      </p:cBhvr>
                                    </p:animEffect>
                                  </p:childTnLst>
                                </p:cTn>
                              </p:par>
                              <p:par>
                                <p:cTn id="162" presetID="8" presetClass="emph" presetSubtype="0" repeatCount="indefinite" fill="hold" nodeType="withEffect">
                                  <p:stCondLst>
                                    <p:cond delay="0"/>
                                  </p:stCondLst>
                                  <p:childTnLst>
                                    <p:animRot by="480000">
                                      <p:cBhvr>
                                        <p:cTn id="163" dur="500" fill="hold"/>
                                        <p:tgtEl>
                                          <p:spTgt spid="38"/>
                                        </p:tgtEl>
                                        <p:attrNameLst>
                                          <p:attrName>r</p:attrName>
                                        </p:attrNameLst>
                                      </p:cBhvr>
                                    </p:animRot>
                                  </p:childTnLst>
                                </p:cTn>
                              </p:par>
                              <p:par>
                                <p:cTn id="164" presetID="49" presetClass="entr" presetSubtype="0" decel="100000" fill="hold" nodeType="withEffect">
                                  <p:stCondLst>
                                    <p:cond delay="0"/>
                                  </p:stCondLst>
                                  <p:childTnLst>
                                    <p:set>
                                      <p:cBhvr>
                                        <p:cTn id="165" dur="1" fill="hold">
                                          <p:stCondLst>
                                            <p:cond delay="0"/>
                                          </p:stCondLst>
                                        </p:cTn>
                                        <p:tgtEl>
                                          <p:spTgt spid="39"/>
                                        </p:tgtEl>
                                        <p:attrNameLst>
                                          <p:attrName>style.visibility</p:attrName>
                                        </p:attrNameLst>
                                      </p:cBhvr>
                                      <p:to>
                                        <p:strVal val="visible"/>
                                      </p:to>
                                    </p:set>
                                    <p:anim calcmode="lin" valueType="num">
                                      <p:cBhvr>
                                        <p:cTn id="166" dur="500" fill="hold"/>
                                        <p:tgtEl>
                                          <p:spTgt spid="39"/>
                                        </p:tgtEl>
                                        <p:attrNameLst>
                                          <p:attrName>ppt_w</p:attrName>
                                        </p:attrNameLst>
                                      </p:cBhvr>
                                      <p:tavLst>
                                        <p:tav tm="0">
                                          <p:val>
                                            <p:fltVal val="0"/>
                                          </p:val>
                                        </p:tav>
                                        <p:tav tm="100000">
                                          <p:val>
                                            <p:strVal val="#ppt_w"/>
                                          </p:val>
                                        </p:tav>
                                      </p:tavLst>
                                    </p:anim>
                                    <p:anim calcmode="lin" valueType="num">
                                      <p:cBhvr>
                                        <p:cTn id="167" dur="500" fill="hold"/>
                                        <p:tgtEl>
                                          <p:spTgt spid="39"/>
                                        </p:tgtEl>
                                        <p:attrNameLst>
                                          <p:attrName>ppt_h</p:attrName>
                                        </p:attrNameLst>
                                      </p:cBhvr>
                                      <p:tavLst>
                                        <p:tav tm="0">
                                          <p:val>
                                            <p:fltVal val="0"/>
                                          </p:val>
                                        </p:tav>
                                        <p:tav tm="100000">
                                          <p:val>
                                            <p:strVal val="#ppt_h"/>
                                          </p:val>
                                        </p:tav>
                                      </p:tavLst>
                                    </p:anim>
                                    <p:anim calcmode="lin" valueType="num">
                                      <p:cBhvr>
                                        <p:cTn id="168" dur="500" fill="hold"/>
                                        <p:tgtEl>
                                          <p:spTgt spid="39"/>
                                        </p:tgtEl>
                                        <p:attrNameLst>
                                          <p:attrName>style.rotation</p:attrName>
                                        </p:attrNameLst>
                                      </p:cBhvr>
                                      <p:tavLst>
                                        <p:tav tm="0">
                                          <p:val>
                                            <p:fltVal val="360"/>
                                          </p:val>
                                        </p:tav>
                                        <p:tav tm="100000">
                                          <p:val>
                                            <p:fltVal val="0"/>
                                          </p:val>
                                        </p:tav>
                                      </p:tavLst>
                                    </p:anim>
                                    <p:animEffect transition="in" filter="fade">
                                      <p:cBhvr>
                                        <p:cTn id="169" dur="500"/>
                                        <p:tgtEl>
                                          <p:spTgt spid="39"/>
                                        </p:tgtEl>
                                      </p:cBhvr>
                                    </p:animEffect>
                                  </p:childTnLst>
                                </p:cTn>
                              </p:par>
                              <p:par>
                                <p:cTn id="170" presetID="8" presetClass="emph" presetSubtype="0" repeatCount="indefinite" fill="hold" nodeType="withEffect">
                                  <p:stCondLst>
                                    <p:cond delay="0"/>
                                  </p:stCondLst>
                                  <p:childTnLst>
                                    <p:animRot by="480000">
                                      <p:cBhvr>
                                        <p:cTn id="171" dur="500" fill="hold"/>
                                        <p:tgtEl>
                                          <p:spTgt spid="39"/>
                                        </p:tgtEl>
                                        <p:attrNameLst>
                                          <p:attrName>r</p:attrName>
                                        </p:attrNameLst>
                                      </p:cBhvr>
                                    </p:animRot>
                                  </p:childTnLst>
                                </p:cTn>
                              </p:par>
                              <p:par>
                                <p:cTn id="172" presetID="49" presetClass="entr" presetSubtype="0" decel="100000" fill="hold" nodeType="withEffect">
                                  <p:stCondLst>
                                    <p:cond delay="0"/>
                                  </p:stCondLst>
                                  <p:childTnLst>
                                    <p:set>
                                      <p:cBhvr>
                                        <p:cTn id="173" dur="1" fill="hold">
                                          <p:stCondLst>
                                            <p:cond delay="0"/>
                                          </p:stCondLst>
                                        </p:cTn>
                                        <p:tgtEl>
                                          <p:spTgt spid="40"/>
                                        </p:tgtEl>
                                        <p:attrNameLst>
                                          <p:attrName>style.visibility</p:attrName>
                                        </p:attrNameLst>
                                      </p:cBhvr>
                                      <p:to>
                                        <p:strVal val="visible"/>
                                      </p:to>
                                    </p:set>
                                    <p:anim calcmode="lin" valueType="num">
                                      <p:cBhvr>
                                        <p:cTn id="174" dur="500" fill="hold"/>
                                        <p:tgtEl>
                                          <p:spTgt spid="40"/>
                                        </p:tgtEl>
                                        <p:attrNameLst>
                                          <p:attrName>ppt_w</p:attrName>
                                        </p:attrNameLst>
                                      </p:cBhvr>
                                      <p:tavLst>
                                        <p:tav tm="0">
                                          <p:val>
                                            <p:fltVal val="0"/>
                                          </p:val>
                                        </p:tav>
                                        <p:tav tm="100000">
                                          <p:val>
                                            <p:strVal val="#ppt_w"/>
                                          </p:val>
                                        </p:tav>
                                      </p:tavLst>
                                    </p:anim>
                                    <p:anim calcmode="lin" valueType="num">
                                      <p:cBhvr>
                                        <p:cTn id="175" dur="500" fill="hold"/>
                                        <p:tgtEl>
                                          <p:spTgt spid="40"/>
                                        </p:tgtEl>
                                        <p:attrNameLst>
                                          <p:attrName>ppt_h</p:attrName>
                                        </p:attrNameLst>
                                      </p:cBhvr>
                                      <p:tavLst>
                                        <p:tav tm="0">
                                          <p:val>
                                            <p:fltVal val="0"/>
                                          </p:val>
                                        </p:tav>
                                        <p:tav tm="100000">
                                          <p:val>
                                            <p:strVal val="#ppt_h"/>
                                          </p:val>
                                        </p:tav>
                                      </p:tavLst>
                                    </p:anim>
                                    <p:anim calcmode="lin" valueType="num">
                                      <p:cBhvr>
                                        <p:cTn id="176" dur="500" fill="hold"/>
                                        <p:tgtEl>
                                          <p:spTgt spid="40"/>
                                        </p:tgtEl>
                                        <p:attrNameLst>
                                          <p:attrName>style.rotation</p:attrName>
                                        </p:attrNameLst>
                                      </p:cBhvr>
                                      <p:tavLst>
                                        <p:tav tm="0">
                                          <p:val>
                                            <p:fltVal val="360"/>
                                          </p:val>
                                        </p:tav>
                                        <p:tav tm="100000">
                                          <p:val>
                                            <p:fltVal val="0"/>
                                          </p:val>
                                        </p:tav>
                                      </p:tavLst>
                                    </p:anim>
                                    <p:animEffect transition="in" filter="fade">
                                      <p:cBhvr>
                                        <p:cTn id="177" dur="500"/>
                                        <p:tgtEl>
                                          <p:spTgt spid="40"/>
                                        </p:tgtEl>
                                      </p:cBhvr>
                                    </p:animEffect>
                                  </p:childTnLst>
                                </p:cTn>
                              </p:par>
                              <p:par>
                                <p:cTn id="178" presetID="8" presetClass="emph" presetSubtype="0" repeatCount="indefinite" fill="hold" nodeType="withEffect">
                                  <p:stCondLst>
                                    <p:cond delay="0"/>
                                  </p:stCondLst>
                                  <p:childTnLst>
                                    <p:animRot by="480000">
                                      <p:cBhvr>
                                        <p:cTn id="179" dur="500" fill="hold"/>
                                        <p:tgtEl>
                                          <p:spTgt spid="40"/>
                                        </p:tgtEl>
                                        <p:attrNameLst>
                                          <p:attrName>r</p:attrName>
                                        </p:attrNameLst>
                                      </p:cBhvr>
                                    </p:animRot>
                                  </p:childTnLst>
                                </p:cTn>
                              </p:par>
                              <p:par>
                                <p:cTn id="180" presetID="49" presetClass="entr" presetSubtype="0" decel="100000" fill="hold" nodeType="withEffect">
                                  <p:stCondLst>
                                    <p:cond delay="0"/>
                                  </p:stCondLst>
                                  <p:childTnLst>
                                    <p:set>
                                      <p:cBhvr>
                                        <p:cTn id="181" dur="1" fill="hold">
                                          <p:stCondLst>
                                            <p:cond delay="0"/>
                                          </p:stCondLst>
                                        </p:cTn>
                                        <p:tgtEl>
                                          <p:spTgt spid="41"/>
                                        </p:tgtEl>
                                        <p:attrNameLst>
                                          <p:attrName>style.visibility</p:attrName>
                                        </p:attrNameLst>
                                      </p:cBhvr>
                                      <p:to>
                                        <p:strVal val="visible"/>
                                      </p:to>
                                    </p:set>
                                    <p:anim calcmode="lin" valueType="num">
                                      <p:cBhvr>
                                        <p:cTn id="182" dur="500" fill="hold"/>
                                        <p:tgtEl>
                                          <p:spTgt spid="41"/>
                                        </p:tgtEl>
                                        <p:attrNameLst>
                                          <p:attrName>ppt_w</p:attrName>
                                        </p:attrNameLst>
                                      </p:cBhvr>
                                      <p:tavLst>
                                        <p:tav tm="0">
                                          <p:val>
                                            <p:fltVal val="0"/>
                                          </p:val>
                                        </p:tav>
                                        <p:tav tm="100000">
                                          <p:val>
                                            <p:strVal val="#ppt_w"/>
                                          </p:val>
                                        </p:tav>
                                      </p:tavLst>
                                    </p:anim>
                                    <p:anim calcmode="lin" valueType="num">
                                      <p:cBhvr>
                                        <p:cTn id="183" dur="500" fill="hold"/>
                                        <p:tgtEl>
                                          <p:spTgt spid="41"/>
                                        </p:tgtEl>
                                        <p:attrNameLst>
                                          <p:attrName>ppt_h</p:attrName>
                                        </p:attrNameLst>
                                      </p:cBhvr>
                                      <p:tavLst>
                                        <p:tav tm="0">
                                          <p:val>
                                            <p:fltVal val="0"/>
                                          </p:val>
                                        </p:tav>
                                        <p:tav tm="100000">
                                          <p:val>
                                            <p:strVal val="#ppt_h"/>
                                          </p:val>
                                        </p:tav>
                                      </p:tavLst>
                                    </p:anim>
                                    <p:anim calcmode="lin" valueType="num">
                                      <p:cBhvr>
                                        <p:cTn id="184" dur="500" fill="hold"/>
                                        <p:tgtEl>
                                          <p:spTgt spid="41"/>
                                        </p:tgtEl>
                                        <p:attrNameLst>
                                          <p:attrName>style.rotation</p:attrName>
                                        </p:attrNameLst>
                                      </p:cBhvr>
                                      <p:tavLst>
                                        <p:tav tm="0">
                                          <p:val>
                                            <p:fltVal val="360"/>
                                          </p:val>
                                        </p:tav>
                                        <p:tav tm="100000">
                                          <p:val>
                                            <p:fltVal val="0"/>
                                          </p:val>
                                        </p:tav>
                                      </p:tavLst>
                                    </p:anim>
                                    <p:animEffect transition="in" filter="fade">
                                      <p:cBhvr>
                                        <p:cTn id="185" dur="500"/>
                                        <p:tgtEl>
                                          <p:spTgt spid="41"/>
                                        </p:tgtEl>
                                      </p:cBhvr>
                                    </p:animEffect>
                                  </p:childTnLst>
                                </p:cTn>
                              </p:par>
                              <p:par>
                                <p:cTn id="186" presetID="8" presetClass="emph" presetSubtype="0" repeatCount="indefinite" fill="hold" nodeType="withEffect">
                                  <p:stCondLst>
                                    <p:cond delay="0"/>
                                  </p:stCondLst>
                                  <p:childTnLst>
                                    <p:animRot by="480000">
                                      <p:cBhvr>
                                        <p:cTn id="187" dur="500" fill="hold"/>
                                        <p:tgtEl>
                                          <p:spTgt spid="41"/>
                                        </p:tgtEl>
                                        <p:attrNameLst>
                                          <p:attrName>r</p:attrName>
                                        </p:attrNameLst>
                                      </p:cBhvr>
                                    </p:animRot>
                                  </p:childTnLst>
                                </p:cTn>
                              </p:par>
                              <p:par>
                                <p:cTn id="188" presetID="49" presetClass="entr" presetSubtype="0" decel="100000" fill="hold" nodeType="withEffect">
                                  <p:stCondLst>
                                    <p:cond delay="0"/>
                                  </p:stCondLst>
                                  <p:childTnLst>
                                    <p:set>
                                      <p:cBhvr>
                                        <p:cTn id="189" dur="1" fill="hold">
                                          <p:stCondLst>
                                            <p:cond delay="0"/>
                                          </p:stCondLst>
                                        </p:cTn>
                                        <p:tgtEl>
                                          <p:spTgt spid="42"/>
                                        </p:tgtEl>
                                        <p:attrNameLst>
                                          <p:attrName>style.visibility</p:attrName>
                                        </p:attrNameLst>
                                      </p:cBhvr>
                                      <p:to>
                                        <p:strVal val="visible"/>
                                      </p:to>
                                    </p:set>
                                    <p:anim calcmode="lin" valueType="num">
                                      <p:cBhvr>
                                        <p:cTn id="190" dur="500" fill="hold"/>
                                        <p:tgtEl>
                                          <p:spTgt spid="42"/>
                                        </p:tgtEl>
                                        <p:attrNameLst>
                                          <p:attrName>ppt_w</p:attrName>
                                        </p:attrNameLst>
                                      </p:cBhvr>
                                      <p:tavLst>
                                        <p:tav tm="0">
                                          <p:val>
                                            <p:fltVal val="0"/>
                                          </p:val>
                                        </p:tav>
                                        <p:tav tm="100000">
                                          <p:val>
                                            <p:strVal val="#ppt_w"/>
                                          </p:val>
                                        </p:tav>
                                      </p:tavLst>
                                    </p:anim>
                                    <p:anim calcmode="lin" valueType="num">
                                      <p:cBhvr>
                                        <p:cTn id="191" dur="500" fill="hold"/>
                                        <p:tgtEl>
                                          <p:spTgt spid="42"/>
                                        </p:tgtEl>
                                        <p:attrNameLst>
                                          <p:attrName>ppt_h</p:attrName>
                                        </p:attrNameLst>
                                      </p:cBhvr>
                                      <p:tavLst>
                                        <p:tav tm="0">
                                          <p:val>
                                            <p:fltVal val="0"/>
                                          </p:val>
                                        </p:tav>
                                        <p:tav tm="100000">
                                          <p:val>
                                            <p:strVal val="#ppt_h"/>
                                          </p:val>
                                        </p:tav>
                                      </p:tavLst>
                                    </p:anim>
                                    <p:anim calcmode="lin" valueType="num">
                                      <p:cBhvr>
                                        <p:cTn id="192" dur="500" fill="hold"/>
                                        <p:tgtEl>
                                          <p:spTgt spid="42"/>
                                        </p:tgtEl>
                                        <p:attrNameLst>
                                          <p:attrName>style.rotation</p:attrName>
                                        </p:attrNameLst>
                                      </p:cBhvr>
                                      <p:tavLst>
                                        <p:tav tm="0">
                                          <p:val>
                                            <p:fltVal val="360"/>
                                          </p:val>
                                        </p:tav>
                                        <p:tav tm="100000">
                                          <p:val>
                                            <p:fltVal val="0"/>
                                          </p:val>
                                        </p:tav>
                                      </p:tavLst>
                                    </p:anim>
                                    <p:animEffect transition="in" filter="fade">
                                      <p:cBhvr>
                                        <p:cTn id="193" dur="500"/>
                                        <p:tgtEl>
                                          <p:spTgt spid="42"/>
                                        </p:tgtEl>
                                      </p:cBhvr>
                                    </p:animEffect>
                                  </p:childTnLst>
                                </p:cTn>
                              </p:par>
                              <p:par>
                                <p:cTn id="194" presetID="8" presetClass="emph" presetSubtype="0" repeatCount="indefinite" fill="hold" nodeType="withEffect">
                                  <p:stCondLst>
                                    <p:cond delay="0"/>
                                  </p:stCondLst>
                                  <p:childTnLst>
                                    <p:animRot by="480000">
                                      <p:cBhvr>
                                        <p:cTn id="195" dur="500" fill="hold"/>
                                        <p:tgtEl>
                                          <p:spTgt spid="42"/>
                                        </p:tgtEl>
                                        <p:attrNameLst>
                                          <p:attrName>r</p:attrName>
                                        </p:attrNameLst>
                                      </p:cBhvr>
                                    </p:animRot>
                                  </p:childTnLst>
                                </p:cTn>
                              </p:par>
                            </p:childTnLst>
                          </p:cTn>
                        </p:par>
                        <p:par>
                          <p:cTn id="196" fill="hold">
                            <p:stCondLst>
                              <p:cond delay="12000"/>
                            </p:stCondLst>
                            <p:childTnLst>
                              <p:par>
                                <p:cTn id="197" presetID="42" presetClass="entr" presetSubtype="0"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fade">
                                      <p:cBhvr>
                                        <p:cTn id="199" dur="1000"/>
                                        <p:tgtEl>
                                          <p:spTgt spid="44"/>
                                        </p:tgtEl>
                                      </p:cBhvr>
                                    </p:animEffect>
                                    <p:anim calcmode="lin" valueType="num">
                                      <p:cBhvr>
                                        <p:cTn id="200" dur="1000" fill="hold"/>
                                        <p:tgtEl>
                                          <p:spTgt spid="44"/>
                                        </p:tgtEl>
                                        <p:attrNameLst>
                                          <p:attrName>ppt_x</p:attrName>
                                        </p:attrNameLst>
                                      </p:cBhvr>
                                      <p:tavLst>
                                        <p:tav tm="0">
                                          <p:val>
                                            <p:strVal val="#ppt_x"/>
                                          </p:val>
                                        </p:tav>
                                        <p:tav tm="100000">
                                          <p:val>
                                            <p:strVal val="#ppt_x"/>
                                          </p:val>
                                        </p:tav>
                                      </p:tavLst>
                                    </p:anim>
                                    <p:anim calcmode="lin" valueType="num">
                                      <p:cBhvr>
                                        <p:cTn id="201" dur="1000" fill="hold"/>
                                        <p:tgtEl>
                                          <p:spTgt spid="44"/>
                                        </p:tgtEl>
                                        <p:attrNameLst>
                                          <p:attrName>ppt_y</p:attrName>
                                        </p:attrNameLst>
                                      </p:cBhvr>
                                      <p:tavLst>
                                        <p:tav tm="0">
                                          <p:val>
                                            <p:strVal val="#ppt_y+.1"/>
                                          </p:val>
                                        </p:tav>
                                        <p:tav tm="100000">
                                          <p:val>
                                            <p:strVal val="#ppt_y"/>
                                          </p:val>
                                        </p:tav>
                                      </p:tavLst>
                                    </p:anim>
                                  </p:childTnLst>
                                </p:cTn>
                              </p:par>
                              <p:par>
                                <p:cTn id="202" presetID="63" presetClass="path" presetSubtype="0" accel="50000" decel="50000" fill="hold" nodeType="withEffect">
                                  <p:stCondLst>
                                    <p:cond delay="0"/>
                                  </p:stCondLst>
                                  <p:childTnLst>
                                    <p:animMotion origin="layout" path="M -0.00556 0.02199 L 1.11111E-6 2.22222E-6 " pathEditMode="relative" rAng="0" ptsTypes="AA">
                                      <p:cBhvr>
                                        <p:cTn id="203" dur="2000" fill="hold"/>
                                        <p:tgtEl>
                                          <p:spTgt spid="44"/>
                                        </p:tgtEl>
                                        <p:attrNameLst>
                                          <p:attrName>ppt_x</p:attrName>
                                          <p:attrName>ppt_y</p:attrName>
                                        </p:attrNameLst>
                                      </p:cBhvr>
                                      <p:rCtr x="300" y="-1100"/>
                                    </p:animMotion>
                                  </p:childTnLst>
                                </p:cTn>
                              </p:par>
                            </p:childTnLst>
                          </p:cTn>
                        </p:par>
                        <p:par>
                          <p:cTn id="204" fill="hold">
                            <p:stCondLst>
                              <p:cond delay="14000"/>
                            </p:stCondLst>
                            <p:childTnLst>
                              <p:par>
                                <p:cTn id="205" presetID="42" presetClass="entr" presetSubtype="0" fill="hold" nodeType="afterEffect">
                                  <p:stCondLst>
                                    <p:cond delay="0"/>
                                  </p:stCondLst>
                                  <p:childTnLst>
                                    <p:set>
                                      <p:cBhvr>
                                        <p:cTn id="206" dur="1" fill="hold">
                                          <p:stCondLst>
                                            <p:cond delay="0"/>
                                          </p:stCondLst>
                                        </p:cTn>
                                        <p:tgtEl>
                                          <p:spTgt spid="46"/>
                                        </p:tgtEl>
                                        <p:attrNameLst>
                                          <p:attrName>style.visibility</p:attrName>
                                        </p:attrNameLst>
                                      </p:cBhvr>
                                      <p:to>
                                        <p:strVal val="visible"/>
                                      </p:to>
                                    </p:set>
                                    <p:animEffect transition="in" filter="fade">
                                      <p:cBhvr>
                                        <p:cTn id="207" dur="1000"/>
                                        <p:tgtEl>
                                          <p:spTgt spid="46"/>
                                        </p:tgtEl>
                                      </p:cBhvr>
                                    </p:animEffect>
                                    <p:anim calcmode="lin" valueType="num">
                                      <p:cBhvr>
                                        <p:cTn id="208" dur="1000" fill="hold"/>
                                        <p:tgtEl>
                                          <p:spTgt spid="46"/>
                                        </p:tgtEl>
                                        <p:attrNameLst>
                                          <p:attrName>ppt_x</p:attrName>
                                        </p:attrNameLst>
                                      </p:cBhvr>
                                      <p:tavLst>
                                        <p:tav tm="0">
                                          <p:val>
                                            <p:strVal val="#ppt_x"/>
                                          </p:val>
                                        </p:tav>
                                        <p:tav tm="100000">
                                          <p:val>
                                            <p:strVal val="#ppt_x"/>
                                          </p:val>
                                        </p:tav>
                                      </p:tavLst>
                                    </p:anim>
                                    <p:anim calcmode="lin" valueType="num">
                                      <p:cBhvr>
                                        <p:cTn id="209" dur="1000" fill="hold"/>
                                        <p:tgtEl>
                                          <p:spTgt spid="46"/>
                                        </p:tgtEl>
                                        <p:attrNameLst>
                                          <p:attrName>ppt_y</p:attrName>
                                        </p:attrNameLst>
                                      </p:cBhvr>
                                      <p:tavLst>
                                        <p:tav tm="0">
                                          <p:val>
                                            <p:strVal val="#ppt_y+.1"/>
                                          </p:val>
                                        </p:tav>
                                        <p:tav tm="100000">
                                          <p:val>
                                            <p:strVal val="#ppt_y"/>
                                          </p:val>
                                        </p:tav>
                                      </p:tavLst>
                                    </p:anim>
                                  </p:childTnLst>
                                </p:cTn>
                              </p:par>
                              <p:par>
                                <p:cTn id="210" presetID="63" presetClass="path" presetSubtype="0" accel="50000" decel="50000" fill="hold" nodeType="withEffect">
                                  <p:stCondLst>
                                    <p:cond delay="0"/>
                                  </p:stCondLst>
                                  <p:childTnLst>
                                    <p:animMotion origin="layout" path="M -0.00556 0.02199 L 1.11111E-6 2.22222E-6 " pathEditMode="relative" rAng="0" ptsTypes="AA">
                                      <p:cBhvr>
                                        <p:cTn id="211" dur="2000" fill="hold"/>
                                        <p:tgtEl>
                                          <p:spTgt spid="46"/>
                                        </p:tgtEl>
                                        <p:attrNameLst>
                                          <p:attrName>ppt_x</p:attrName>
                                          <p:attrName>ppt_y</p:attrName>
                                        </p:attrNameLst>
                                      </p:cBhvr>
                                      <p:rCtr x="300" y="-1100"/>
                                    </p:animMotion>
                                  </p:childTnLst>
                                </p:cTn>
                              </p:par>
                              <p:par>
                                <p:cTn id="212" presetID="42" presetClass="entr" presetSubtype="0" fill="hold" nodeType="withEffect">
                                  <p:stCondLst>
                                    <p:cond delay="0"/>
                                  </p:stCondLst>
                                  <p:childTnLst>
                                    <p:set>
                                      <p:cBhvr>
                                        <p:cTn id="213" dur="1" fill="hold">
                                          <p:stCondLst>
                                            <p:cond delay="0"/>
                                          </p:stCondLst>
                                        </p:cTn>
                                        <p:tgtEl>
                                          <p:spTgt spid="47"/>
                                        </p:tgtEl>
                                        <p:attrNameLst>
                                          <p:attrName>style.visibility</p:attrName>
                                        </p:attrNameLst>
                                      </p:cBhvr>
                                      <p:to>
                                        <p:strVal val="visible"/>
                                      </p:to>
                                    </p:set>
                                    <p:animEffect transition="in" filter="fade">
                                      <p:cBhvr>
                                        <p:cTn id="214" dur="1000"/>
                                        <p:tgtEl>
                                          <p:spTgt spid="47"/>
                                        </p:tgtEl>
                                      </p:cBhvr>
                                    </p:animEffect>
                                    <p:anim calcmode="lin" valueType="num">
                                      <p:cBhvr>
                                        <p:cTn id="215" dur="1000" fill="hold"/>
                                        <p:tgtEl>
                                          <p:spTgt spid="47"/>
                                        </p:tgtEl>
                                        <p:attrNameLst>
                                          <p:attrName>ppt_x</p:attrName>
                                        </p:attrNameLst>
                                      </p:cBhvr>
                                      <p:tavLst>
                                        <p:tav tm="0">
                                          <p:val>
                                            <p:strVal val="#ppt_x"/>
                                          </p:val>
                                        </p:tav>
                                        <p:tav tm="100000">
                                          <p:val>
                                            <p:strVal val="#ppt_x"/>
                                          </p:val>
                                        </p:tav>
                                      </p:tavLst>
                                    </p:anim>
                                    <p:anim calcmode="lin" valueType="num">
                                      <p:cBhvr>
                                        <p:cTn id="216" dur="1000" fill="hold"/>
                                        <p:tgtEl>
                                          <p:spTgt spid="47"/>
                                        </p:tgtEl>
                                        <p:attrNameLst>
                                          <p:attrName>ppt_y</p:attrName>
                                        </p:attrNameLst>
                                      </p:cBhvr>
                                      <p:tavLst>
                                        <p:tav tm="0">
                                          <p:val>
                                            <p:strVal val="#ppt_y+.1"/>
                                          </p:val>
                                        </p:tav>
                                        <p:tav tm="100000">
                                          <p:val>
                                            <p:strVal val="#ppt_y"/>
                                          </p:val>
                                        </p:tav>
                                      </p:tavLst>
                                    </p:anim>
                                  </p:childTnLst>
                                </p:cTn>
                              </p:par>
                              <p:par>
                                <p:cTn id="217" presetID="63" presetClass="path" presetSubtype="0" accel="50000" decel="50000" fill="hold" nodeType="withEffect">
                                  <p:stCondLst>
                                    <p:cond delay="0"/>
                                  </p:stCondLst>
                                  <p:childTnLst>
                                    <p:animMotion origin="layout" path="M -0.00556 0.02199 L 1.11111E-6 2.22222E-6 " pathEditMode="relative" rAng="0" ptsTypes="AA">
                                      <p:cBhvr>
                                        <p:cTn id="218" dur="2000" fill="hold"/>
                                        <p:tgtEl>
                                          <p:spTgt spid="47"/>
                                        </p:tgtEl>
                                        <p:attrNameLst>
                                          <p:attrName>ppt_x</p:attrName>
                                          <p:attrName>ppt_y</p:attrName>
                                        </p:attrNameLst>
                                      </p:cBhvr>
                                      <p:rCtr x="300" y="-1100"/>
                                    </p:animMotion>
                                  </p:childTnLst>
                                </p:cTn>
                              </p:par>
                            </p:childTnLst>
                          </p:cTn>
                        </p:par>
                        <p:par>
                          <p:cTn id="219" fill="hold">
                            <p:stCondLst>
                              <p:cond delay="16000"/>
                            </p:stCondLst>
                            <p:childTnLst>
                              <p:par>
                                <p:cTn id="220" presetID="10" presetClass="entr" presetSubtype="0" fill="hold" nodeType="afterEffect">
                                  <p:stCondLst>
                                    <p:cond delay="0"/>
                                  </p:stCondLst>
                                  <p:childTnLst>
                                    <p:set>
                                      <p:cBhvr>
                                        <p:cTn id="221" dur="1" fill="hold">
                                          <p:stCondLst>
                                            <p:cond delay="0"/>
                                          </p:stCondLst>
                                        </p:cTn>
                                        <p:tgtEl>
                                          <p:spTgt spid="1030"/>
                                        </p:tgtEl>
                                        <p:attrNameLst>
                                          <p:attrName>style.visibility</p:attrName>
                                        </p:attrNameLst>
                                      </p:cBhvr>
                                      <p:to>
                                        <p:strVal val="visible"/>
                                      </p:to>
                                    </p:set>
                                    <p:animEffect transition="in" filter="fade">
                                      <p:cBhvr>
                                        <p:cTn id="222" dur="500"/>
                                        <p:tgtEl>
                                          <p:spTgt spid="1030"/>
                                        </p:tgtEl>
                                      </p:cBhvr>
                                    </p:animEffect>
                                  </p:childTnLst>
                                </p:cTn>
                              </p:par>
                            </p:childTnLst>
                          </p:cTn>
                        </p:par>
                      </p:childTnLst>
                    </p:cTn>
                  </p:par>
                  <p:par>
                    <p:cTn id="223" fill="hold">
                      <p:stCondLst>
                        <p:cond delay="indefinite"/>
                      </p:stCondLst>
                      <p:childTnLst>
                        <p:par>
                          <p:cTn id="224" fill="hold">
                            <p:stCondLst>
                              <p:cond delay="0"/>
                            </p:stCondLst>
                            <p:childTnLst>
                              <p:par>
                                <p:cTn id="225" presetID="1" presetClass="exit" presetSubtype="0" fill="hold" nodeType="clickEffect">
                                  <p:stCondLst>
                                    <p:cond delay="0"/>
                                  </p:stCondLst>
                                  <p:childTnLst>
                                    <p:set>
                                      <p:cBhvr>
                                        <p:cTn id="226" dur="1" fill="hold">
                                          <p:stCondLst>
                                            <p:cond delay="0"/>
                                          </p:stCondLst>
                                        </p:cTn>
                                        <p:tgtEl>
                                          <p:spTgt spid="49"/>
                                        </p:tgtEl>
                                        <p:attrNameLst>
                                          <p:attrName>style.visibility</p:attrName>
                                        </p:attrNameLst>
                                      </p:cBhvr>
                                      <p:to>
                                        <p:strVal val="hidden"/>
                                      </p:to>
                                    </p:set>
                                  </p:childTnLst>
                                </p:cTn>
                              </p:par>
                            </p:childTnLst>
                          </p:cTn>
                        </p:par>
                        <p:par>
                          <p:cTn id="227" fill="hold">
                            <p:stCondLst>
                              <p:cond delay="0"/>
                            </p:stCondLst>
                            <p:childTnLst>
                              <p:par>
                                <p:cTn id="228" presetID="10" presetClass="entr" presetSubtype="0" fill="hold" nodeType="afterEffect">
                                  <p:stCondLst>
                                    <p:cond delay="0"/>
                                  </p:stCondLst>
                                  <p:childTnLst>
                                    <p:set>
                                      <p:cBhvr>
                                        <p:cTn id="229" dur="1" fill="hold">
                                          <p:stCondLst>
                                            <p:cond delay="0"/>
                                          </p:stCondLst>
                                        </p:cTn>
                                        <p:tgtEl>
                                          <p:spTgt spid="50"/>
                                        </p:tgtEl>
                                        <p:attrNameLst>
                                          <p:attrName>style.visibility</p:attrName>
                                        </p:attrNameLst>
                                      </p:cBhvr>
                                      <p:to>
                                        <p:strVal val="visible"/>
                                      </p:to>
                                    </p:set>
                                    <p:animEffect transition="in" filter="fade">
                                      <p:cBhvr>
                                        <p:cTn id="230" dur="500"/>
                                        <p:tgtEl>
                                          <p:spTgt spid="50"/>
                                        </p:tgtEl>
                                      </p:cBhvr>
                                    </p:animEffect>
                                  </p:childTnLst>
                                </p:cTn>
                              </p:par>
                              <p:par>
                                <p:cTn id="231" presetID="10" presetClass="entr" presetSubtype="0" fill="hold" nodeType="withEffect">
                                  <p:stCondLst>
                                    <p:cond delay="0"/>
                                  </p:stCondLst>
                                  <p:childTnLst>
                                    <p:set>
                                      <p:cBhvr>
                                        <p:cTn id="232" dur="1" fill="hold">
                                          <p:stCondLst>
                                            <p:cond delay="0"/>
                                          </p:stCondLst>
                                        </p:cTn>
                                        <p:tgtEl>
                                          <p:spTgt spid="51"/>
                                        </p:tgtEl>
                                        <p:attrNameLst>
                                          <p:attrName>style.visibility</p:attrName>
                                        </p:attrNameLst>
                                      </p:cBhvr>
                                      <p:to>
                                        <p:strVal val="visible"/>
                                      </p:to>
                                    </p:set>
                                    <p:animEffect transition="in" filter="fade">
                                      <p:cBhvr>
                                        <p:cTn id="233" dur="500"/>
                                        <p:tgtEl>
                                          <p:spTgt spid="51"/>
                                        </p:tgtEl>
                                      </p:cBhvr>
                                    </p:animEffect>
                                  </p:childTnLst>
                                </p:cTn>
                              </p:par>
                              <p:par>
                                <p:cTn id="234" presetID="10" presetClass="entr" presetSubtype="0" fill="hold" nodeType="withEffect">
                                  <p:stCondLst>
                                    <p:cond delay="0"/>
                                  </p:stCondLst>
                                  <p:childTnLst>
                                    <p:set>
                                      <p:cBhvr>
                                        <p:cTn id="235" dur="1" fill="hold">
                                          <p:stCondLst>
                                            <p:cond delay="0"/>
                                          </p:stCondLst>
                                        </p:cTn>
                                        <p:tgtEl>
                                          <p:spTgt spid="52"/>
                                        </p:tgtEl>
                                        <p:attrNameLst>
                                          <p:attrName>style.visibility</p:attrName>
                                        </p:attrNameLst>
                                      </p:cBhvr>
                                      <p:to>
                                        <p:strVal val="visible"/>
                                      </p:to>
                                    </p:set>
                                    <p:animEffect transition="in" filter="fade">
                                      <p:cBhvr>
                                        <p:cTn id="236" dur="500"/>
                                        <p:tgtEl>
                                          <p:spTgt spid="52"/>
                                        </p:tgtEl>
                                      </p:cBhvr>
                                    </p:animEffect>
                                  </p:childTnLst>
                                </p:cTn>
                              </p:par>
                              <p:par>
                                <p:cTn id="237" presetID="10" presetClass="entr" presetSubtype="0" fill="hold" nodeType="withEffect">
                                  <p:stCondLst>
                                    <p:cond delay="0"/>
                                  </p:stCondLst>
                                  <p:childTnLst>
                                    <p:set>
                                      <p:cBhvr>
                                        <p:cTn id="238" dur="1" fill="hold">
                                          <p:stCondLst>
                                            <p:cond delay="0"/>
                                          </p:stCondLst>
                                        </p:cTn>
                                        <p:tgtEl>
                                          <p:spTgt spid="53"/>
                                        </p:tgtEl>
                                        <p:attrNameLst>
                                          <p:attrName>style.visibility</p:attrName>
                                        </p:attrNameLst>
                                      </p:cBhvr>
                                      <p:to>
                                        <p:strVal val="visible"/>
                                      </p:to>
                                    </p:set>
                                    <p:animEffect transition="in" filter="fade">
                                      <p:cBhvr>
                                        <p:cTn id="239" dur="500"/>
                                        <p:tgtEl>
                                          <p:spTgt spid="53"/>
                                        </p:tgtEl>
                                      </p:cBhvr>
                                    </p:animEffect>
                                  </p:childTnLst>
                                </p:cTn>
                              </p:par>
                              <p:par>
                                <p:cTn id="240" presetID="10" presetClass="entr" presetSubtype="0" fill="hold" nodeType="withEffect">
                                  <p:stCondLst>
                                    <p:cond delay="0"/>
                                  </p:stCondLst>
                                  <p:childTnLst>
                                    <p:set>
                                      <p:cBhvr>
                                        <p:cTn id="241" dur="1" fill="hold">
                                          <p:stCondLst>
                                            <p:cond delay="0"/>
                                          </p:stCondLst>
                                        </p:cTn>
                                        <p:tgtEl>
                                          <p:spTgt spid="54"/>
                                        </p:tgtEl>
                                        <p:attrNameLst>
                                          <p:attrName>style.visibility</p:attrName>
                                        </p:attrNameLst>
                                      </p:cBhvr>
                                      <p:to>
                                        <p:strVal val="visible"/>
                                      </p:to>
                                    </p:set>
                                    <p:animEffect transition="in" filter="fade">
                                      <p:cBhvr>
                                        <p:cTn id="242" dur="500"/>
                                        <p:tgtEl>
                                          <p:spTgt spid="54"/>
                                        </p:tgtEl>
                                      </p:cBhvr>
                                    </p:animEffect>
                                  </p:childTnLst>
                                </p:cTn>
                              </p:par>
                              <p:par>
                                <p:cTn id="243" presetID="10" presetClass="entr" presetSubtype="0" fill="hold" nodeType="withEffect">
                                  <p:stCondLst>
                                    <p:cond delay="0"/>
                                  </p:stCondLst>
                                  <p:childTnLst>
                                    <p:set>
                                      <p:cBhvr>
                                        <p:cTn id="244" dur="1" fill="hold">
                                          <p:stCondLst>
                                            <p:cond delay="0"/>
                                          </p:stCondLst>
                                        </p:cTn>
                                        <p:tgtEl>
                                          <p:spTgt spid="55"/>
                                        </p:tgtEl>
                                        <p:attrNameLst>
                                          <p:attrName>style.visibility</p:attrName>
                                        </p:attrNameLst>
                                      </p:cBhvr>
                                      <p:to>
                                        <p:strVal val="visible"/>
                                      </p:to>
                                    </p:set>
                                    <p:animEffect transition="in" filter="fade">
                                      <p:cBhvr>
                                        <p:cTn id="245" dur="500"/>
                                        <p:tgtEl>
                                          <p:spTgt spid="55"/>
                                        </p:tgtEl>
                                      </p:cBhvr>
                                    </p:animEffect>
                                  </p:childTnLst>
                                </p:cTn>
                              </p:par>
                            </p:childTnLst>
                          </p:cTn>
                        </p:par>
                      </p:childTnLst>
                    </p:cTn>
                  </p:par>
                  <p:par>
                    <p:cTn id="246" fill="hold">
                      <p:stCondLst>
                        <p:cond delay="indefinite"/>
                      </p:stCondLst>
                      <p:childTnLst>
                        <p:par>
                          <p:cTn id="247" fill="hold">
                            <p:stCondLst>
                              <p:cond delay="0"/>
                            </p:stCondLst>
                            <p:childTnLst>
                              <p:par>
                                <p:cTn id="248" presetID="10" presetClass="entr" presetSubtype="0" fill="hold" nodeType="clickEffect">
                                  <p:stCondLst>
                                    <p:cond delay="0"/>
                                  </p:stCondLst>
                                  <p:childTnLst>
                                    <p:set>
                                      <p:cBhvr>
                                        <p:cTn id="249" dur="1" fill="hold">
                                          <p:stCondLst>
                                            <p:cond delay="0"/>
                                          </p:stCondLst>
                                        </p:cTn>
                                        <p:tgtEl>
                                          <p:spTgt spid="43"/>
                                        </p:tgtEl>
                                        <p:attrNameLst>
                                          <p:attrName>style.visibility</p:attrName>
                                        </p:attrNameLst>
                                      </p:cBhvr>
                                      <p:to>
                                        <p:strVal val="visible"/>
                                      </p:to>
                                    </p:set>
                                    <p:animEffect transition="in" filter="fade">
                                      <p:cBhvr>
                                        <p:cTn id="250" dur="500"/>
                                        <p:tgtEl>
                                          <p:spTgt spid="43"/>
                                        </p:tgtEl>
                                      </p:cBhvr>
                                    </p:animEffect>
                                  </p:childTnLst>
                                </p:cTn>
                              </p:par>
                              <p:par>
                                <p:cTn id="251" presetID="0" presetClass="path" presetSubtype="0" accel="50000" decel="50000" fill="hold" nodeType="withEffect">
                                  <p:stCondLst>
                                    <p:cond delay="0"/>
                                  </p:stCondLst>
                                  <p:childTnLst>
                                    <p:animMotion origin="layout" path="M -8.33333E-7 -3.7037E-6 L 0.00017 0.0007 C 0.00174 -0.00578 0.00278 -0.00949 0.00469 -0.01458 C 0.00625 -0.02176 0.00833 -0.03588 0.00972 -0.04328 C 0.0099 -0.04814 0.01094 -0.0574 0.0099 -0.06342 C 0.00886 -0.06967 0.00625 -0.0743 0.00399 -0.07963 C 0.00399 -0.08125 0.00226 -0.08356 0.00139 -0.08541 C 0.00139 -0.08773 0.0007 -0.08981 -8.33333E-7 -0.09143 C -0.00156 -0.09814 -0.00382 -0.09606 -0.00469 -0.1074 C -0.00625 -0.12754 -0.00364 -0.09606 -0.0066 -0.11875 C -0.00712 -0.12245 -0.00729 -0.12615 -0.00729 -0.13078 L -0.00833 -0.14143 C -0.00781 -0.14328 -0.00833 -0.14537 -0.00885 -0.14722 C -0.01319 -0.16412 -0.00816 -0.14282 -0.01076 -0.15856 C -0.01111 -0.16111 -0.01111 -0.16273 -0.01163 -0.16435 C -0.01337 -0.17893 -0.01163 -0.16111 -0.01354 -0.17639 C -0.01424 -0.17801 -0.01424 -0.18009 -0.01458 -0.18194 C -0.01545 -0.18518 -0.01771 -0.1875 -0.0184 -0.19004 C -0.01979 -0.19143 -0.01944 -0.19328 -0.02101 -0.19444 C -0.02257 -0.19699 -0.02639 -0.20254 -0.02639 -0.20231 C -0.02691 -0.20486 -0.02708 -0.20648 -0.02795 -0.20856 C -0.02864 -0.20995 -0.03038 -0.20949 -0.0309 -0.21088 C -0.03194 -0.21342 -0.03108 -0.2162 -0.03108 -0.21875 L -0.02743 -0.25324 L -0.02621 -0.27708 L -0.01458 -0.2875 " pathEditMode="relative" rAng="540000" ptsTypes="AAAAAAAAAAAAAAAAAAAAAAAAAA">
                                      <p:cBhvr>
                                        <p:cTn id="252" dur="2000" fill="hold"/>
                                        <p:tgtEl>
                                          <p:spTgt spid="43"/>
                                        </p:tgtEl>
                                        <p:attrNameLst>
                                          <p:attrName>ppt_x</p:attrName>
                                          <p:attrName>ppt_y</p:attrName>
                                        </p:attrNameLst>
                                      </p:cBhvr>
                                      <p:rCtr x="-1024" y="-14398"/>
                                    </p:animMotion>
                                  </p:childTnLst>
                                </p:cTn>
                              </p:par>
                              <p:par>
                                <p:cTn id="253" presetID="0" presetClass="path" presetSubtype="0" accel="50000" decel="50000" fill="hold" nodeType="withEffect">
                                  <p:stCondLst>
                                    <p:cond delay="0"/>
                                  </p:stCondLst>
                                  <p:childTnLst>
                                    <p:animMotion origin="layout" path="M 0.14618 0.00718 L 0.14618 0.00764 C 0.14757 0.00857 0.14931 0.01088 0.15139 0.01134 C 0.15677 0.01366 0.17066 0.01551 0.17587 0.01736 C 0.17934 0.01829 0.1816 0.01921 0.18577 0.02014 C 0.18854 0.0206 0.19167 0.0206 0.19462 0.02199 L 0.22622 0.02014 C 0.22761 0.01968 0.22917 0.01921 0.23056 0.01852 C 0.23351 0.01759 0.23594 0.01736 0.23889 0.01574 C 0.24601 0.01204 0.23351 0.01667 0.24531 0.01296 C 0.24618 0.01204 0.24722 0.01088 0.24827 0.00972 C 0.25 0.0088 0.25174 0.0081 0.25347 0.00718 C 0.25608 0.00625 0.25834 0.00602 0.26094 0.0044 C 0.26146 0.00417 0.26198 0.00324 0.26268 0.00301 C 0.2691 -0.00069 0.2625 0.00347 0.26788 0.00023 C 0.27188 -0.00555 0.26754 -1.85185E-6 0.27257 -0.00393 C 0.27379 -0.00463 0.27448 -0.00625 0.27552 -0.00671 C 0.27778 -0.00856 0.28143 -0.01018 0.28334 -0.01111 L 0.28542 -0.0125 C 0.28785 -0.01597 0.28976 -0.01898 0.29323 -0.02083 C 0.29393 -0.02153 0.29427 -0.02199 0.29531 -0.02199 C 0.29653 -0.02338 0.2974 -0.02454 0.29879 -0.02546 C 0.30243 -0.02801 0.30209 -0.02801 0.30556 -0.02963 C 0.30643 -0.03055 0.30712 -0.03171 0.30781 -0.03217 C 0.30834 -0.03287 0.30938 -0.03287 0.3099 -0.03403 C 0.31111 -0.03541 0.31302 -0.0375 0.31406 -0.03935 L 0.31858 -0.04514 L 0.32465 -0.0537 C 0.32535 -0.05463 0.32587 -0.05625 0.32674 -0.05648 C 0.33281 -0.06041 0.32344 -0.0537 0.33316 -0.06342 C 0.33403 -0.06458 0.33507 -0.06504 0.33577 -0.06597 C 0.33663 -0.06759 0.33733 -0.06944 0.33802 -0.0706 C 0.33941 -0.07268 0.34097 -0.07384 0.34236 -0.07616 C 0.3434 -0.0787 0.34462 -0.08194 0.34618 -0.08333 C 0.34792 -0.08472 0.34948 -0.08472 0.3507 -0.08588 C 0.35209 -0.08796 0.35313 -0.09097 0.35486 -0.0919 C 0.35851 -0.09398 0.35886 -0.09398 0.36198 -0.09768 C 0.36528 -0.10116 0.3625 -0.09954 0.36684 -0.10324 C 0.36754 -0.10393 0.3684 -0.10393 0.36893 -0.10463 C 0.36962 -0.10509 0.37049 -0.10694 0.37084 -0.10741 C 0.3724 -0.10879 0.37396 -0.10926 0.375 -0.10995 L 0.3816 -0.11458 L 0.38351 -0.11597 L 0.38577 -0.11736 C 0.38663 -0.11829 0.38715 -0.11944 0.38802 -0.11991 C 0.38872 -0.12083 0.38976 -0.12083 0.39063 -0.12176 C 0.3915 -0.12199 0.39184 -0.12268 0.39271 -0.12291 C 0.3941 -0.12361 0.39566 -0.12361 0.39722 -0.1243 C 0.39827 -0.125 0.39983 -0.12639 0.40104 -0.12708 L 0.4033 -0.12847 C 0.404 -0.12916 0.40452 -0.1294 0.40556 -0.12986 C 0.40643 -0.13055 0.40729 -0.13102 0.40799 -0.13148 C 0.40903 -0.13171 0.40955 -0.13287 0.41025 -0.13287 C 0.41354 -0.13403 0.41979 -0.13611 0.42361 -0.13704 C 0.4257 -0.13773 0.42761 -0.13796 0.42934 -0.13842 C 0.43941 -0.14028 0.44896 -0.14051 0.45938 -0.14143 C 0.46163 -0.14074 0.46354 -0.14074 0.46563 -0.13981 C 0.46702 -0.13958 0.46858 -0.13796 0.47014 -0.13704 L 0.47847 -0.13148 L 0.48472 -0.12708 L 0.48698 -0.12592 L 0.48889 -0.1243 C 0.49271 -0.12454 0.49688 -0.125 0.5007 -0.12592 C 0.50174 -0.12592 0.50226 -0.12685 0.50295 -0.12708 C 0.50486 -0.12824 0.50695 -0.12893 0.50868 -0.12986 C 0.5092 -0.13055 0.51007 -0.13102 0.51077 -0.13148 C 0.51181 -0.13194 0.51302 -0.13241 0.51424 -0.13287 C 0.51545 -0.13333 0.51615 -0.13379 0.51702 -0.13426 C 0.51823 -0.13495 0.51945 -0.13518 0.52049 -0.13588 C 0.5316 -0.14074 0.52153 -0.13634 0.52969 -0.13981 C 0.5408 -0.14884 0.52691 -0.13796 0.53611 -0.14421 C 0.54028 -0.14722 0.53802 -0.14629 0.54184 -0.14861 C 0.5434 -0.14954 0.5474 -0.15116 0.54879 -0.15278 C 0.55174 -0.15694 0.5533 -0.15926 0.55799 -0.16111 C 0.56181 -0.16273 0.56025 -0.1618 0.56337 -0.16366 C 0.56719 -0.16875 0.56493 -0.16574 0.57136 -0.17245 L 0.57413 -0.17523 C 0.57465 -0.17592 0.5757 -0.17708 0.57656 -0.17778 L 0.579 -0.17916 C 0.57969 -0.18009 0.58021 -0.18171 0.5809 -0.18194 C 0.58247 -0.18356 0.58525 -0.18518 0.58525 -0.18472 L 0.5875 -0.18889 " pathEditMode="relative" rAng="0" ptsTypes="AAAAAAAAAAAAAAAAAAAAAAAAAAAAAAAAAAAAAAAAAAAAAAAAAAAAAAAAAAAAAAAAAAAAAAAAAAAAAAAAAA">
                                      <p:cBhvr>
                                        <p:cTn id="254" dur="2000" fill="hold"/>
                                        <p:tgtEl>
                                          <p:spTgt spid="9"/>
                                        </p:tgtEl>
                                        <p:attrNameLst>
                                          <p:attrName>ppt_x</p:attrName>
                                          <p:attrName>ppt_y</p:attrName>
                                        </p:attrNameLst>
                                      </p:cBhvr>
                                      <p:rCtr x="22066" y="-9074"/>
                                    </p:animMotion>
                                  </p:childTnLst>
                                </p:cTn>
                              </p:par>
                            </p:childTnLst>
                          </p:cTn>
                        </p:par>
                      </p:childTnLst>
                    </p:cTn>
                  </p:par>
                  <p:par>
                    <p:cTn id="255" fill="hold">
                      <p:stCondLst>
                        <p:cond delay="indefinite"/>
                      </p:stCondLst>
                      <p:childTnLst>
                        <p:par>
                          <p:cTn id="256" fill="hold">
                            <p:stCondLst>
                              <p:cond delay="0"/>
                            </p:stCondLst>
                            <p:childTnLst>
                              <p:par>
                                <p:cTn id="257" presetID="1" presetClass="exit" presetSubtype="0" fill="hold" nodeType="clickEffect">
                                  <p:stCondLst>
                                    <p:cond delay="0"/>
                                  </p:stCondLst>
                                  <p:childTnLst>
                                    <p:set>
                                      <p:cBhvr>
                                        <p:cTn id="258" dur="1" fill="hold">
                                          <p:stCondLst>
                                            <p:cond delay="0"/>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Picture 71">
            <a:extLst>
              <a:ext uri="{FF2B5EF4-FFF2-40B4-BE49-F238E27FC236}">
                <a16:creationId xmlns:a16="http://schemas.microsoft.com/office/drawing/2014/main" id="{EF006CF8-621D-44BD-9813-44BAAD1A93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053328"/>
          </a:xfrm>
          <a:prstGeom prst="rect">
            <a:avLst/>
          </a:prstGeom>
        </p:spPr>
      </p:pic>
      <p:sp>
        <p:nvSpPr>
          <p:cNvPr id="73" name="Rectangle 72">
            <a:extLst>
              <a:ext uri="{FF2B5EF4-FFF2-40B4-BE49-F238E27FC236}">
                <a16:creationId xmlns:a16="http://schemas.microsoft.com/office/drawing/2014/main" id="{43494C02-7DE5-4F9A-B3C6-5988A4304C3C}"/>
              </a:ext>
            </a:extLst>
          </p:cNvPr>
          <p:cNvSpPr/>
          <p:nvPr/>
        </p:nvSpPr>
        <p:spPr>
          <a:xfrm>
            <a:off x="-304800" y="5181600"/>
            <a:ext cx="9753600" cy="190625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5" name="Freeform 4"/>
          <p:cNvSpPr/>
          <p:nvPr/>
        </p:nvSpPr>
        <p:spPr>
          <a:xfrm>
            <a:off x="-152400" y="5181600"/>
            <a:ext cx="9601200" cy="2127912"/>
          </a:xfrm>
          <a:custGeom>
            <a:avLst/>
            <a:gdLst>
              <a:gd name="connsiteX0" fmla="*/ 12461585 w 12590173"/>
              <a:gd name="connsiteY0" fmla="*/ 220704 h 1855469"/>
              <a:gd name="connsiteX1" fmla="*/ 12232985 w 12590173"/>
              <a:gd name="connsiteY1" fmla="*/ 249279 h 1855469"/>
              <a:gd name="connsiteX2" fmla="*/ 12161548 w 12590173"/>
              <a:gd name="connsiteY2" fmla="*/ 263566 h 1855469"/>
              <a:gd name="connsiteX3" fmla="*/ 12061535 w 12590173"/>
              <a:gd name="connsiteY3" fmla="*/ 277854 h 1855469"/>
              <a:gd name="connsiteX4" fmla="*/ 11975810 w 12590173"/>
              <a:gd name="connsiteY4" fmla="*/ 292141 h 1855469"/>
              <a:gd name="connsiteX5" fmla="*/ 11832935 w 12590173"/>
              <a:gd name="connsiteY5" fmla="*/ 320716 h 1855469"/>
              <a:gd name="connsiteX6" fmla="*/ 11775785 w 12590173"/>
              <a:gd name="connsiteY6" fmla="*/ 335004 h 1855469"/>
              <a:gd name="connsiteX7" fmla="*/ 11704348 w 12590173"/>
              <a:gd name="connsiteY7" fmla="*/ 349291 h 1855469"/>
              <a:gd name="connsiteX8" fmla="*/ 11218573 w 12590173"/>
              <a:gd name="connsiteY8" fmla="*/ 335004 h 1855469"/>
              <a:gd name="connsiteX9" fmla="*/ 11032835 w 12590173"/>
              <a:gd name="connsiteY9" fmla="*/ 306429 h 1855469"/>
              <a:gd name="connsiteX10" fmla="*/ 10761373 w 12590173"/>
              <a:gd name="connsiteY10" fmla="*/ 277854 h 1855469"/>
              <a:gd name="connsiteX11" fmla="*/ 10718510 w 12590173"/>
              <a:gd name="connsiteY11" fmla="*/ 263566 h 1855469"/>
              <a:gd name="connsiteX12" fmla="*/ 10632785 w 12590173"/>
              <a:gd name="connsiteY12" fmla="*/ 249279 h 1855469"/>
              <a:gd name="connsiteX13" fmla="*/ 10561348 w 12590173"/>
              <a:gd name="connsiteY13" fmla="*/ 220704 h 1855469"/>
              <a:gd name="connsiteX14" fmla="*/ 10489910 w 12590173"/>
              <a:gd name="connsiteY14" fmla="*/ 206416 h 1855469"/>
              <a:gd name="connsiteX15" fmla="*/ 10404185 w 12590173"/>
              <a:gd name="connsiteY15" fmla="*/ 149266 h 1855469"/>
              <a:gd name="connsiteX16" fmla="*/ 10332748 w 12590173"/>
              <a:gd name="connsiteY16" fmla="*/ 120691 h 1855469"/>
              <a:gd name="connsiteX17" fmla="*/ 10132723 w 12590173"/>
              <a:gd name="connsiteY17" fmla="*/ 149266 h 1855469"/>
              <a:gd name="connsiteX18" fmla="*/ 10075573 w 12590173"/>
              <a:gd name="connsiteY18" fmla="*/ 177841 h 1855469"/>
              <a:gd name="connsiteX19" fmla="*/ 10018423 w 12590173"/>
              <a:gd name="connsiteY19" fmla="*/ 192129 h 1855469"/>
              <a:gd name="connsiteX20" fmla="*/ 9904123 w 12590173"/>
              <a:gd name="connsiteY20" fmla="*/ 234991 h 1855469"/>
              <a:gd name="connsiteX21" fmla="*/ 9846973 w 12590173"/>
              <a:gd name="connsiteY21" fmla="*/ 277854 h 1855469"/>
              <a:gd name="connsiteX22" fmla="*/ 9746960 w 12590173"/>
              <a:gd name="connsiteY22" fmla="*/ 306429 h 1855469"/>
              <a:gd name="connsiteX23" fmla="*/ 9704098 w 12590173"/>
              <a:gd name="connsiteY23" fmla="*/ 320716 h 1855469"/>
              <a:gd name="connsiteX24" fmla="*/ 9575510 w 12590173"/>
              <a:gd name="connsiteY24" fmla="*/ 349291 h 1855469"/>
              <a:gd name="connsiteX25" fmla="*/ 9118310 w 12590173"/>
              <a:gd name="connsiteY25" fmla="*/ 335004 h 1855469"/>
              <a:gd name="connsiteX26" fmla="*/ 8989723 w 12590173"/>
              <a:gd name="connsiteY26" fmla="*/ 292141 h 1855469"/>
              <a:gd name="connsiteX27" fmla="*/ 8775410 w 12590173"/>
              <a:gd name="connsiteY27" fmla="*/ 263566 h 1855469"/>
              <a:gd name="connsiteX28" fmla="*/ 8332498 w 12590173"/>
              <a:gd name="connsiteY28" fmla="*/ 277854 h 1855469"/>
              <a:gd name="connsiteX29" fmla="*/ 8232485 w 12590173"/>
              <a:gd name="connsiteY29" fmla="*/ 320716 h 1855469"/>
              <a:gd name="connsiteX30" fmla="*/ 8103898 w 12590173"/>
              <a:gd name="connsiteY30" fmla="*/ 335004 h 1855469"/>
              <a:gd name="connsiteX31" fmla="*/ 8003885 w 12590173"/>
              <a:gd name="connsiteY31" fmla="*/ 349291 h 1855469"/>
              <a:gd name="connsiteX32" fmla="*/ 7546685 w 12590173"/>
              <a:gd name="connsiteY32" fmla="*/ 335004 h 1855469"/>
              <a:gd name="connsiteX33" fmla="*/ 7489535 w 12590173"/>
              <a:gd name="connsiteY33" fmla="*/ 320716 h 1855469"/>
              <a:gd name="connsiteX34" fmla="*/ 7389523 w 12590173"/>
              <a:gd name="connsiteY34" fmla="*/ 277854 h 1855469"/>
              <a:gd name="connsiteX35" fmla="*/ 7346660 w 12590173"/>
              <a:gd name="connsiteY35" fmla="*/ 263566 h 1855469"/>
              <a:gd name="connsiteX36" fmla="*/ 7303798 w 12590173"/>
              <a:gd name="connsiteY36" fmla="*/ 234991 h 1855469"/>
              <a:gd name="connsiteX37" fmla="*/ 7232360 w 12590173"/>
              <a:gd name="connsiteY37" fmla="*/ 220704 h 1855469"/>
              <a:gd name="connsiteX38" fmla="*/ 6975185 w 12590173"/>
              <a:gd name="connsiteY38" fmla="*/ 177841 h 1855469"/>
              <a:gd name="connsiteX39" fmla="*/ 6703723 w 12590173"/>
              <a:gd name="connsiteY39" fmla="*/ 177841 h 1855469"/>
              <a:gd name="connsiteX40" fmla="*/ 6660860 w 12590173"/>
              <a:gd name="connsiteY40" fmla="*/ 192129 h 1855469"/>
              <a:gd name="connsiteX41" fmla="*/ 6575135 w 12590173"/>
              <a:gd name="connsiteY41" fmla="*/ 249279 h 1855469"/>
              <a:gd name="connsiteX42" fmla="*/ 6475123 w 12590173"/>
              <a:gd name="connsiteY42" fmla="*/ 277854 h 1855469"/>
              <a:gd name="connsiteX43" fmla="*/ 5832185 w 12590173"/>
              <a:gd name="connsiteY43" fmla="*/ 263566 h 1855469"/>
              <a:gd name="connsiteX44" fmla="*/ 5474998 w 12590173"/>
              <a:gd name="connsiteY44" fmla="*/ 234991 h 1855469"/>
              <a:gd name="connsiteX45" fmla="*/ 5103523 w 12590173"/>
              <a:gd name="connsiteY45" fmla="*/ 249279 h 1855469"/>
              <a:gd name="connsiteX46" fmla="*/ 5046373 w 12590173"/>
              <a:gd name="connsiteY46" fmla="*/ 263566 h 1855469"/>
              <a:gd name="connsiteX47" fmla="*/ 4960648 w 12590173"/>
              <a:gd name="connsiteY47" fmla="*/ 292141 h 1855469"/>
              <a:gd name="connsiteX48" fmla="*/ 4446298 w 12590173"/>
              <a:gd name="connsiteY48" fmla="*/ 277854 h 1855469"/>
              <a:gd name="connsiteX49" fmla="*/ 4217698 w 12590173"/>
              <a:gd name="connsiteY49" fmla="*/ 249279 h 1855469"/>
              <a:gd name="connsiteX50" fmla="*/ 4103398 w 12590173"/>
              <a:gd name="connsiteY50" fmla="*/ 206416 h 1855469"/>
              <a:gd name="connsiteX51" fmla="*/ 4003385 w 12590173"/>
              <a:gd name="connsiteY51" fmla="*/ 192129 h 1855469"/>
              <a:gd name="connsiteX52" fmla="*/ 3946235 w 12590173"/>
              <a:gd name="connsiteY52" fmla="*/ 177841 h 1855469"/>
              <a:gd name="connsiteX53" fmla="*/ 3817648 w 12590173"/>
              <a:gd name="connsiteY53" fmla="*/ 163554 h 1855469"/>
              <a:gd name="connsiteX54" fmla="*/ 3774785 w 12590173"/>
              <a:gd name="connsiteY54" fmla="*/ 134979 h 1855469"/>
              <a:gd name="connsiteX55" fmla="*/ 3717635 w 12590173"/>
              <a:gd name="connsiteY55" fmla="*/ 120691 h 1855469"/>
              <a:gd name="connsiteX56" fmla="*/ 3689060 w 12590173"/>
              <a:gd name="connsiteY56" fmla="*/ 77829 h 1855469"/>
              <a:gd name="connsiteX57" fmla="*/ 3631910 w 12590173"/>
              <a:gd name="connsiteY57" fmla="*/ 20679 h 1855469"/>
              <a:gd name="connsiteX58" fmla="*/ 3489035 w 12590173"/>
              <a:gd name="connsiteY58" fmla="*/ 49254 h 1855469"/>
              <a:gd name="connsiteX59" fmla="*/ 3403310 w 12590173"/>
              <a:gd name="connsiteY59" fmla="*/ 77829 h 1855469"/>
              <a:gd name="connsiteX60" fmla="*/ 3360448 w 12590173"/>
              <a:gd name="connsiteY60" fmla="*/ 92116 h 1855469"/>
              <a:gd name="connsiteX61" fmla="*/ 3260435 w 12590173"/>
              <a:gd name="connsiteY61" fmla="*/ 106404 h 1855469"/>
              <a:gd name="connsiteX62" fmla="*/ 3146135 w 12590173"/>
              <a:gd name="connsiteY62" fmla="*/ 149266 h 1855469"/>
              <a:gd name="connsiteX63" fmla="*/ 3088985 w 12590173"/>
              <a:gd name="connsiteY63" fmla="*/ 177841 h 1855469"/>
              <a:gd name="connsiteX64" fmla="*/ 2974685 w 12590173"/>
              <a:gd name="connsiteY64" fmla="*/ 206416 h 1855469"/>
              <a:gd name="connsiteX65" fmla="*/ 2931823 w 12590173"/>
              <a:gd name="connsiteY65" fmla="*/ 234991 h 1855469"/>
              <a:gd name="connsiteX66" fmla="*/ 2831810 w 12590173"/>
              <a:gd name="connsiteY66" fmla="*/ 263566 h 1855469"/>
              <a:gd name="connsiteX67" fmla="*/ 2774660 w 12590173"/>
              <a:gd name="connsiteY67" fmla="*/ 292141 h 1855469"/>
              <a:gd name="connsiteX68" fmla="*/ 2731798 w 12590173"/>
              <a:gd name="connsiteY68" fmla="*/ 306429 h 1855469"/>
              <a:gd name="connsiteX69" fmla="*/ 2560348 w 12590173"/>
              <a:gd name="connsiteY69" fmla="*/ 349291 h 1855469"/>
              <a:gd name="connsiteX70" fmla="*/ 2488910 w 12590173"/>
              <a:gd name="connsiteY70" fmla="*/ 392154 h 1855469"/>
              <a:gd name="connsiteX71" fmla="*/ 2417473 w 12590173"/>
              <a:gd name="connsiteY71" fmla="*/ 406441 h 1855469"/>
              <a:gd name="connsiteX72" fmla="*/ 2360323 w 12590173"/>
              <a:gd name="connsiteY72" fmla="*/ 420729 h 1855469"/>
              <a:gd name="connsiteX73" fmla="*/ 1988848 w 12590173"/>
              <a:gd name="connsiteY73" fmla="*/ 406441 h 1855469"/>
              <a:gd name="connsiteX74" fmla="*/ 1917410 w 12590173"/>
              <a:gd name="connsiteY74" fmla="*/ 392154 h 1855469"/>
              <a:gd name="connsiteX75" fmla="*/ 1731673 w 12590173"/>
              <a:gd name="connsiteY75" fmla="*/ 335004 h 1855469"/>
              <a:gd name="connsiteX76" fmla="*/ 1660235 w 12590173"/>
              <a:gd name="connsiteY76" fmla="*/ 306429 h 1855469"/>
              <a:gd name="connsiteX77" fmla="*/ 1431635 w 12590173"/>
              <a:gd name="connsiteY77" fmla="*/ 292141 h 1855469"/>
              <a:gd name="connsiteX78" fmla="*/ 1017298 w 12590173"/>
              <a:gd name="connsiteY78" fmla="*/ 306429 h 1855469"/>
              <a:gd name="connsiteX79" fmla="*/ 960148 w 12590173"/>
              <a:gd name="connsiteY79" fmla="*/ 320716 h 1855469"/>
              <a:gd name="connsiteX80" fmla="*/ 917285 w 12590173"/>
              <a:gd name="connsiteY80" fmla="*/ 335004 h 1855469"/>
              <a:gd name="connsiteX81" fmla="*/ 217198 w 12590173"/>
              <a:gd name="connsiteY81" fmla="*/ 349291 h 1855469"/>
              <a:gd name="connsiteX82" fmla="*/ 188623 w 12590173"/>
              <a:gd name="connsiteY82" fmla="*/ 392154 h 1855469"/>
              <a:gd name="connsiteX83" fmla="*/ 160047 w 12590173"/>
              <a:gd name="connsiteY83" fmla="*/ 520741 h 1855469"/>
              <a:gd name="connsiteX84" fmla="*/ 145760 w 12590173"/>
              <a:gd name="connsiteY84" fmla="*/ 563604 h 1855469"/>
              <a:gd name="connsiteX85" fmla="*/ 131472 w 12590173"/>
              <a:gd name="connsiteY85" fmla="*/ 820779 h 1855469"/>
              <a:gd name="connsiteX86" fmla="*/ 117185 w 12590173"/>
              <a:gd name="connsiteY86" fmla="*/ 906504 h 1855469"/>
              <a:gd name="connsiteX87" fmla="*/ 102897 w 12590173"/>
              <a:gd name="connsiteY87" fmla="*/ 1006516 h 1855469"/>
              <a:gd name="connsiteX88" fmla="*/ 74322 w 12590173"/>
              <a:gd name="connsiteY88" fmla="*/ 1235116 h 1855469"/>
              <a:gd name="connsiteX89" fmla="*/ 45747 w 12590173"/>
              <a:gd name="connsiteY89" fmla="*/ 1435141 h 1855469"/>
              <a:gd name="connsiteX90" fmla="*/ 31460 w 12590173"/>
              <a:gd name="connsiteY90" fmla="*/ 1492291 h 1855469"/>
              <a:gd name="connsiteX91" fmla="*/ 2885 w 12590173"/>
              <a:gd name="connsiteY91" fmla="*/ 1578016 h 1855469"/>
              <a:gd name="connsiteX92" fmla="*/ 17172 w 12590173"/>
              <a:gd name="connsiteY92" fmla="*/ 1649454 h 1855469"/>
              <a:gd name="connsiteX93" fmla="*/ 88610 w 12590173"/>
              <a:gd name="connsiteY93" fmla="*/ 1663741 h 1855469"/>
              <a:gd name="connsiteX94" fmla="*/ 188623 w 12590173"/>
              <a:gd name="connsiteY94" fmla="*/ 1678029 h 1855469"/>
              <a:gd name="connsiteX95" fmla="*/ 545810 w 12590173"/>
              <a:gd name="connsiteY95" fmla="*/ 1692316 h 1855469"/>
              <a:gd name="connsiteX96" fmla="*/ 2060285 w 12590173"/>
              <a:gd name="connsiteY96" fmla="*/ 1678029 h 1855469"/>
              <a:gd name="connsiteX97" fmla="*/ 2146010 w 12590173"/>
              <a:gd name="connsiteY97" fmla="*/ 1649454 h 1855469"/>
              <a:gd name="connsiteX98" fmla="*/ 2331748 w 12590173"/>
              <a:gd name="connsiteY98" fmla="*/ 1578016 h 1855469"/>
              <a:gd name="connsiteX99" fmla="*/ 2688935 w 12590173"/>
              <a:gd name="connsiteY99" fmla="*/ 1520866 h 1855469"/>
              <a:gd name="connsiteX100" fmla="*/ 3031835 w 12590173"/>
              <a:gd name="connsiteY100" fmla="*/ 1535154 h 1855469"/>
              <a:gd name="connsiteX101" fmla="*/ 3074698 w 12590173"/>
              <a:gd name="connsiteY101" fmla="*/ 1549441 h 1855469"/>
              <a:gd name="connsiteX102" fmla="*/ 3188998 w 12590173"/>
              <a:gd name="connsiteY102" fmla="*/ 1563729 h 1855469"/>
              <a:gd name="connsiteX103" fmla="*/ 3417598 w 12590173"/>
              <a:gd name="connsiteY103" fmla="*/ 1578016 h 1855469"/>
              <a:gd name="connsiteX104" fmla="*/ 3703348 w 12590173"/>
              <a:gd name="connsiteY104" fmla="*/ 1620879 h 1855469"/>
              <a:gd name="connsiteX105" fmla="*/ 4874923 w 12590173"/>
              <a:gd name="connsiteY105" fmla="*/ 1649454 h 1855469"/>
              <a:gd name="connsiteX106" fmla="*/ 5046373 w 12590173"/>
              <a:gd name="connsiteY106" fmla="*/ 1678029 h 1855469"/>
              <a:gd name="connsiteX107" fmla="*/ 5932198 w 12590173"/>
              <a:gd name="connsiteY107" fmla="*/ 1692316 h 1855469"/>
              <a:gd name="connsiteX108" fmla="*/ 6060785 w 12590173"/>
              <a:gd name="connsiteY108" fmla="*/ 1706604 h 1855469"/>
              <a:gd name="connsiteX109" fmla="*/ 6146510 w 12590173"/>
              <a:gd name="connsiteY109" fmla="*/ 1735179 h 1855469"/>
              <a:gd name="connsiteX110" fmla="*/ 6446548 w 12590173"/>
              <a:gd name="connsiteY110" fmla="*/ 1706604 h 1855469"/>
              <a:gd name="connsiteX111" fmla="*/ 6532273 w 12590173"/>
              <a:gd name="connsiteY111" fmla="*/ 1678029 h 1855469"/>
              <a:gd name="connsiteX112" fmla="*/ 6617998 w 12590173"/>
              <a:gd name="connsiteY112" fmla="*/ 1663741 h 1855469"/>
              <a:gd name="connsiteX113" fmla="*/ 6675148 w 12590173"/>
              <a:gd name="connsiteY113" fmla="*/ 1649454 h 1855469"/>
              <a:gd name="connsiteX114" fmla="*/ 6875173 w 12590173"/>
              <a:gd name="connsiteY114" fmla="*/ 1635166 h 1855469"/>
              <a:gd name="connsiteX115" fmla="*/ 7460960 w 12590173"/>
              <a:gd name="connsiteY115" fmla="*/ 1649454 h 1855469"/>
              <a:gd name="connsiteX116" fmla="*/ 7646698 w 12590173"/>
              <a:gd name="connsiteY116" fmla="*/ 1663741 h 1855469"/>
              <a:gd name="connsiteX117" fmla="*/ 8061035 w 12590173"/>
              <a:gd name="connsiteY117" fmla="*/ 1678029 h 1855469"/>
              <a:gd name="connsiteX118" fmla="*/ 8632535 w 12590173"/>
              <a:gd name="connsiteY118" fmla="*/ 1663741 h 1855469"/>
              <a:gd name="connsiteX119" fmla="*/ 8932573 w 12590173"/>
              <a:gd name="connsiteY119" fmla="*/ 1606591 h 1855469"/>
              <a:gd name="connsiteX120" fmla="*/ 9104023 w 12590173"/>
              <a:gd name="connsiteY120" fmla="*/ 1563729 h 1855469"/>
              <a:gd name="connsiteX121" fmla="*/ 9246898 w 12590173"/>
              <a:gd name="connsiteY121" fmla="*/ 1520866 h 1855469"/>
              <a:gd name="connsiteX122" fmla="*/ 9404060 w 12590173"/>
              <a:gd name="connsiteY122" fmla="*/ 1506579 h 1855469"/>
              <a:gd name="connsiteX123" fmla="*/ 9832685 w 12590173"/>
              <a:gd name="connsiteY123" fmla="*/ 1535154 h 1855469"/>
              <a:gd name="connsiteX124" fmla="*/ 9946985 w 12590173"/>
              <a:gd name="connsiteY124" fmla="*/ 1549441 h 1855469"/>
              <a:gd name="connsiteX125" fmla="*/ 10046998 w 12590173"/>
              <a:gd name="connsiteY125" fmla="*/ 1578016 h 1855469"/>
              <a:gd name="connsiteX126" fmla="*/ 10532773 w 12590173"/>
              <a:gd name="connsiteY126" fmla="*/ 1606591 h 1855469"/>
              <a:gd name="connsiteX127" fmla="*/ 10861385 w 12590173"/>
              <a:gd name="connsiteY127" fmla="*/ 1649454 h 1855469"/>
              <a:gd name="connsiteX128" fmla="*/ 10904248 w 12590173"/>
              <a:gd name="connsiteY128" fmla="*/ 1663741 h 1855469"/>
              <a:gd name="connsiteX129" fmla="*/ 11018548 w 12590173"/>
              <a:gd name="connsiteY129" fmla="*/ 1692316 h 1855469"/>
              <a:gd name="connsiteX130" fmla="*/ 11990098 w 12590173"/>
              <a:gd name="connsiteY130" fmla="*/ 1706604 h 1855469"/>
              <a:gd name="connsiteX131" fmla="*/ 12032960 w 12590173"/>
              <a:gd name="connsiteY131" fmla="*/ 1678029 h 1855469"/>
              <a:gd name="connsiteX132" fmla="*/ 12104398 w 12590173"/>
              <a:gd name="connsiteY132" fmla="*/ 1663741 h 1855469"/>
              <a:gd name="connsiteX133" fmla="*/ 12161548 w 12590173"/>
              <a:gd name="connsiteY133" fmla="*/ 1649454 h 1855469"/>
              <a:gd name="connsiteX134" fmla="*/ 12275848 w 12590173"/>
              <a:gd name="connsiteY134" fmla="*/ 1635166 h 1855469"/>
              <a:gd name="connsiteX135" fmla="*/ 12361573 w 12590173"/>
              <a:gd name="connsiteY135" fmla="*/ 1620879 h 1855469"/>
              <a:gd name="connsiteX136" fmla="*/ 12404435 w 12590173"/>
              <a:gd name="connsiteY136" fmla="*/ 1606591 h 1855469"/>
              <a:gd name="connsiteX137" fmla="*/ 12475873 w 12590173"/>
              <a:gd name="connsiteY137" fmla="*/ 1592304 h 1855469"/>
              <a:gd name="connsiteX138" fmla="*/ 12490160 w 12590173"/>
              <a:gd name="connsiteY138" fmla="*/ 1549441 h 1855469"/>
              <a:gd name="connsiteX139" fmla="*/ 12518735 w 12590173"/>
              <a:gd name="connsiteY139" fmla="*/ 1506579 h 1855469"/>
              <a:gd name="connsiteX140" fmla="*/ 12547310 w 12590173"/>
              <a:gd name="connsiteY140" fmla="*/ 1163679 h 1855469"/>
              <a:gd name="connsiteX141" fmla="*/ 12561598 w 12590173"/>
              <a:gd name="connsiteY141" fmla="*/ 1106529 h 1855469"/>
              <a:gd name="connsiteX142" fmla="*/ 12575885 w 12590173"/>
              <a:gd name="connsiteY142" fmla="*/ 1035091 h 1855469"/>
              <a:gd name="connsiteX143" fmla="*/ 12590173 w 12590173"/>
              <a:gd name="connsiteY143" fmla="*/ 735054 h 1855469"/>
              <a:gd name="connsiteX144" fmla="*/ 12575885 w 12590173"/>
              <a:gd name="connsiteY144" fmla="*/ 306429 h 1855469"/>
              <a:gd name="connsiteX145" fmla="*/ 12547310 w 12590173"/>
              <a:gd name="connsiteY145" fmla="*/ 263566 h 1855469"/>
              <a:gd name="connsiteX146" fmla="*/ 12461585 w 12590173"/>
              <a:gd name="connsiteY146" fmla="*/ 220704 h 185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12590173" h="1855469">
                <a:moveTo>
                  <a:pt x="12461585" y="220704"/>
                </a:moveTo>
                <a:cubicBezTo>
                  <a:pt x="12409198" y="218323"/>
                  <a:pt x="12464623" y="223541"/>
                  <a:pt x="12232985" y="249279"/>
                </a:cubicBezTo>
                <a:cubicBezTo>
                  <a:pt x="12208850" y="251961"/>
                  <a:pt x="12185501" y="259574"/>
                  <a:pt x="12161548" y="263566"/>
                </a:cubicBezTo>
                <a:cubicBezTo>
                  <a:pt x="12128330" y="269102"/>
                  <a:pt x="12094820" y="272733"/>
                  <a:pt x="12061535" y="277854"/>
                </a:cubicBezTo>
                <a:cubicBezTo>
                  <a:pt x="12032903" y="282259"/>
                  <a:pt x="12004385" y="287379"/>
                  <a:pt x="11975810" y="292141"/>
                </a:cubicBezTo>
                <a:cubicBezTo>
                  <a:pt x="11887784" y="321484"/>
                  <a:pt x="11977409" y="294448"/>
                  <a:pt x="11832935" y="320716"/>
                </a:cubicBezTo>
                <a:cubicBezTo>
                  <a:pt x="11813615" y="324229"/>
                  <a:pt x="11794954" y="330744"/>
                  <a:pt x="11775785" y="335004"/>
                </a:cubicBezTo>
                <a:cubicBezTo>
                  <a:pt x="11752079" y="340272"/>
                  <a:pt x="11728160" y="344529"/>
                  <a:pt x="11704348" y="349291"/>
                </a:cubicBezTo>
                <a:lnTo>
                  <a:pt x="11218573" y="335004"/>
                </a:lnTo>
                <a:cubicBezTo>
                  <a:pt x="11192591" y="333737"/>
                  <a:pt x="11063425" y="311527"/>
                  <a:pt x="11032835" y="306429"/>
                </a:cubicBezTo>
                <a:cubicBezTo>
                  <a:pt x="10908532" y="264993"/>
                  <a:pt x="11050684" y="308308"/>
                  <a:pt x="10761373" y="277854"/>
                </a:cubicBezTo>
                <a:cubicBezTo>
                  <a:pt x="10746395" y="276277"/>
                  <a:pt x="10733212" y="266833"/>
                  <a:pt x="10718510" y="263566"/>
                </a:cubicBezTo>
                <a:cubicBezTo>
                  <a:pt x="10690231" y="257282"/>
                  <a:pt x="10661360" y="254041"/>
                  <a:pt x="10632785" y="249279"/>
                </a:cubicBezTo>
                <a:cubicBezTo>
                  <a:pt x="10608973" y="239754"/>
                  <a:pt x="10585913" y="228074"/>
                  <a:pt x="10561348" y="220704"/>
                </a:cubicBezTo>
                <a:cubicBezTo>
                  <a:pt x="10538088" y="213726"/>
                  <a:pt x="10512018" y="216465"/>
                  <a:pt x="10489910" y="206416"/>
                </a:cubicBezTo>
                <a:cubicBezTo>
                  <a:pt x="10458645" y="192205"/>
                  <a:pt x="10432760" y="168316"/>
                  <a:pt x="10404185" y="149266"/>
                </a:cubicBezTo>
                <a:cubicBezTo>
                  <a:pt x="10382846" y="135040"/>
                  <a:pt x="10356560" y="130216"/>
                  <a:pt x="10332748" y="120691"/>
                </a:cubicBezTo>
                <a:cubicBezTo>
                  <a:pt x="10266073" y="130216"/>
                  <a:pt x="10198471" y="134655"/>
                  <a:pt x="10132723" y="149266"/>
                </a:cubicBezTo>
                <a:cubicBezTo>
                  <a:pt x="10111932" y="153886"/>
                  <a:pt x="10095515" y="170363"/>
                  <a:pt x="10075573" y="177841"/>
                </a:cubicBezTo>
                <a:cubicBezTo>
                  <a:pt x="10057187" y="184736"/>
                  <a:pt x="10037473" y="187366"/>
                  <a:pt x="10018423" y="192129"/>
                </a:cubicBezTo>
                <a:cubicBezTo>
                  <a:pt x="9886686" y="279952"/>
                  <a:pt x="10089508" y="152597"/>
                  <a:pt x="9904123" y="234991"/>
                </a:cubicBezTo>
                <a:cubicBezTo>
                  <a:pt x="9882363" y="244662"/>
                  <a:pt x="9867648" y="266040"/>
                  <a:pt x="9846973" y="277854"/>
                </a:cubicBezTo>
                <a:cubicBezTo>
                  <a:pt x="9829849" y="287639"/>
                  <a:pt x="9760872" y="302454"/>
                  <a:pt x="9746960" y="306429"/>
                </a:cubicBezTo>
                <a:cubicBezTo>
                  <a:pt x="9732479" y="310566"/>
                  <a:pt x="9718800" y="317449"/>
                  <a:pt x="9704098" y="320716"/>
                </a:cubicBezTo>
                <a:cubicBezTo>
                  <a:pt x="9553224" y="354244"/>
                  <a:pt x="9672002" y="317128"/>
                  <a:pt x="9575510" y="349291"/>
                </a:cubicBezTo>
                <a:cubicBezTo>
                  <a:pt x="9423110" y="344529"/>
                  <a:pt x="9270550" y="343462"/>
                  <a:pt x="9118310" y="335004"/>
                </a:cubicBezTo>
                <a:cubicBezTo>
                  <a:pt x="9069493" y="332292"/>
                  <a:pt x="9036012" y="304765"/>
                  <a:pt x="8989723" y="292141"/>
                </a:cubicBezTo>
                <a:cubicBezTo>
                  <a:pt x="8945638" y="280118"/>
                  <a:pt x="8807472" y="267129"/>
                  <a:pt x="8775410" y="263566"/>
                </a:cubicBezTo>
                <a:cubicBezTo>
                  <a:pt x="8627773" y="268329"/>
                  <a:pt x="8479972" y="269427"/>
                  <a:pt x="8332498" y="277854"/>
                </a:cubicBezTo>
                <a:cubicBezTo>
                  <a:pt x="8186237" y="286212"/>
                  <a:pt x="8355045" y="290076"/>
                  <a:pt x="8232485" y="320716"/>
                </a:cubicBezTo>
                <a:cubicBezTo>
                  <a:pt x="8190647" y="331176"/>
                  <a:pt x="8146691" y="329655"/>
                  <a:pt x="8103898" y="335004"/>
                </a:cubicBezTo>
                <a:cubicBezTo>
                  <a:pt x="8070482" y="339181"/>
                  <a:pt x="8037223" y="344529"/>
                  <a:pt x="8003885" y="349291"/>
                </a:cubicBezTo>
                <a:cubicBezTo>
                  <a:pt x="7851485" y="344529"/>
                  <a:pt x="7698925" y="343462"/>
                  <a:pt x="7546685" y="335004"/>
                </a:cubicBezTo>
                <a:cubicBezTo>
                  <a:pt x="7527079" y="333915"/>
                  <a:pt x="7508416" y="326111"/>
                  <a:pt x="7489535" y="320716"/>
                </a:cubicBezTo>
                <a:cubicBezTo>
                  <a:pt x="7422519" y="301569"/>
                  <a:pt x="7465727" y="310513"/>
                  <a:pt x="7389523" y="277854"/>
                </a:cubicBezTo>
                <a:cubicBezTo>
                  <a:pt x="7375680" y="271921"/>
                  <a:pt x="7360131" y="270301"/>
                  <a:pt x="7346660" y="263566"/>
                </a:cubicBezTo>
                <a:cubicBezTo>
                  <a:pt x="7331302" y="255887"/>
                  <a:pt x="7319876" y="241020"/>
                  <a:pt x="7303798" y="234991"/>
                </a:cubicBezTo>
                <a:cubicBezTo>
                  <a:pt x="7281060" y="226464"/>
                  <a:pt x="7255789" y="227094"/>
                  <a:pt x="7232360" y="220704"/>
                </a:cubicBezTo>
                <a:cubicBezTo>
                  <a:pt x="7047384" y="170257"/>
                  <a:pt x="7262036" y="201746"/>
                  <a:pt x="6975185" y="177841"/>
                </a:cubicBezTo>
                <a:cubicBezTo>
                  <a:pt x="6864578" y="140973"/>
                  <a:pt x="6923598" y="154696"/>
                  <a:pt x="6703723" y="177841"/>
                </a:cubicBezTo>
                <a:cubicBezTo>
                  <a:pt x="6688745" y="179418"/>
                  <a:pt x="6674025" y="184815"/>
                  <a:pt x="6660860" y="192129"/>
                </a:cubicBezTo>
                <a:cubicBezTo>
                  <a:pt x="6630839" y="208807"/>
                  <a:pt x="6608453" y="240950"/>
                  <a:pt x="6575135" y="249279"/>
                </a:cubicBezTo>
                <a:cubicBezTo>
                  <a:pt x="6503374" y="267219"/>
                  <a:pt x="6536613" y="257356"/>
                  <a:pt x="6475123" y="277854"/>
                </a:cubicBezTo>
                <a:lnTo>
                  <a:pt x="5832185" y="263566"/>
                </a:lnTo>
                <a:cubicBezTo>
                  <a:pt x="5579218" y="255661"/>
                  <a:pt x="5634941" y="261649"/>
                  <a:pt x="5474998" y="234991"/>
                </a:cubicBezTo>
                <a:cubicBezTo>
                  <a:pt x="5351173" y="239754"/>
                  <a:pt x="5227165" y="241036"/>
                  <a:pt x="5103523" y="249279"/>
                </a:cubicBezTo>
                <a:cubicBezTo>
                  <a:pt x="5083930" y="250585"/>
                  <a:pt x="5065181" y="257924"/>
                  <a:pt x="5046373" y="263566"/>
                </a:cubicBezTo>
                <a:cubicBezTo>
                  <a:pt x="5017523" y="272221"/>
                  <a:pt x="4960648" y="292141"/>
                  <a:pt x="4960648" y="292141"/>
                </a:cubicBezTo>
                <a:cubicBezTo>
                  <a:pt x="4789198" y="287379"/>
                  <a:pt x="4617529" y="287733"/>
                  <a:pt x="4446298" y="277854"/>
                </a:cubicBezTo>
                <a:cubicBezTo>
                  <a:pt x="4369632" y="273431"/>
                  <a:pt x="4217698" y="249279"/>
                  <a:pt x="4217698" y="249279"/>
                </a:cubicBezTo>
                <a:cubicBezTo>
                  <a:pt x="4179598" y="234991"/>
                  <a:pt x="4142715" y="216900"/>
                  <a:pt x="4103398" y="206416"/>
                </a:cubicBezTo>
                <a:cubicBezTo>
                  <a:pt x="4070859" y="197739"/>
                  <a:pt x="4036518" y="198153"/>
                  <a:pt x="4003385" y="192129"/>
                </a:cubicBezTo>
                <a:cubicBezTo>
                  <a:pt x="3984065" y="188616"/>
                  <a:pt x="3965643" y="180827"/>
                  <a:pt x="3946235" y="177841"/>
                </a:cubicBezTo>
                <a:cubicBezTo>
                  <a:pt x="3903610" y="171283"/>
                  <a:pt x="3860510" y="168316"/>
                  <a:pt x="3817648" y="163554"/>
                </a:cubicBezTo>
                <a:cubicBezTo>
                  <a:pt x="3803360" y="154029"/>
                  <a:pt x="3790568" y="141743"/>
                  <a:pt x="3774785" y="134979"/>
                </a:cubicBezTo>
                <a:cubicBezTo>
                  <a:pt x="3756736" y="127244"/>
                  <a:pt x="3733973" y="131583"/>
                  <a:pt x="3717635" y="120691"/>
                </a:cubicBezTo>
                <a:cubicBezTo>
                  <a:pt x="3703348" y="111166"/>
                  <a:pt x="3700235" y="90866"/>
                  <a:pt x="3689060" y="77829"/>
                </a:cubicBezTo>
                <a:cubicBezTo>
                  <a:pt x="3671527" y="57374"/>
                  <a:pt x="3650960" y="39729"/>
                  <a:pt x="3631910" y="20679"/>
                </a:cubicBezTo>
                <a:cubicBezTo>
                  <a:pt x="3513045" y="60300"/>
                  <a:pt x="3702468" y="0"/>
                  <a:pt x="3489035" y="49254"/>
                </a:cubicBezTo>
                <a:cubicBezTo>
                  <a:pt x="3459686" y="56027"/>
                  <a:pt x="3431885" y="68304"/>
                  <a:pt x="3403310" y="77829"/>
                </a:cubicBezTo>
                <a:cubicBezTo>
                  <a:pt x="3389023" y="82591"/>
                  <a:pt x="3375357" y="89986"/>
                  <a:pt x="3360448" y="92116"/>
                </a:cubicBezTo>
                <a:lnTo>
                  <a:pt x="3260435" y="106404"/>
                </a:lnTo>
                <a:cubicBezTo>
                  <a:pt x="3101322" y="185961"/>
                  <a:pt x="3301760" y="90907"/>
                  <a:pt x="3146135" y="149266"/>
                </a:cubicBezTo>
                <a:cubicBezTo>
                  <a:pt x="3126193" y="156744"/>
                  <a:pt x="3109191" y="171106"/>
                  <a:pt x="3088985" y="177841"/>
                </a:cubicBezTo>
                <a:cubicBezTo>
                  <a:pt x="3051728" y="190260"/>
                  <a:pt x="2974685" y="206416"/>
                  <a:pt x="2974685" y="206416"/>
                </a:cubicBezTo>
                <a:cubicBezTo>
                  <a:pt x="2960398" y="215941"/>
                  <a:pt x="2947181" y="227312"/>
                  <a:pt x="2931823" y="234991"/>
                </a:cubicBezTo>
                <a:cubicBezTo>
                  <a:pt x="2911323" y="245241"/>
                  <a:pt x="2850125" y="258987"/>
                  <a:pt x="2831810" y="263566"/>
                </a:cubicBezTo>
                <a:cubicBezTo>
                  <a:pt x="2812760" y="273091"/>
                  <a:pt x="2794236" y="283751"/>
                  <a:pt x="2774660" y="292141"/>
                </a:cubicBezTo>
                <a:cubicBezTo>
                  <a:pt x="2760817" y="298074"/>
                  <a:pt x="2746223" y="302101"/>
                  <a:pt x="2731798" y="306429"/>
                </a:cubicBezTo>
                <a:cubicBezTo>
                  <a:pt x="2626063" y="338150"/>
                  <a:pt x="2653437" y="330674"/>
                  <a:pt x="2560348" y="349291"/>
                </a:cubicBezTo>
                <a:cubicBezTo>
                  <a:pt x="2536535" y="363579"/>
                  <a:pt x="2514694" y="381840"/>
                  <a:pt x="2488910" y="392154"/>
                </a:cubicBezTo>
                <a:cubicBezTo>
                  <a:pt x="2466363" y="401173"/>
                  <a:pt x="2441179" y="401173"/>
                  <a:pt x="2417473" y="406441"/>
                </a:cubicBezTo>
                <a:cubicBezTo>
                  <a:pt x="2398304" y="410701"/>
                  <a:pt x="2379373" y="415966"/>
                  <a:pt x="2360323" y="420729"/>
                </a:cubicBezTo>
                <a:cubicBezTo>
                  <a:pt x="2236498" y="415966"/>
                  <a:pt x="2112507" y="414419"/>
                  <a:pt x="1988848" y="406441"/>
                </a:cubicBezTo>
                <a:cubicBezTo>
                  <a:pt x="1964614" y="404878"/>
                  <a:pt x="1940969" y="398044"/>
                  <a:pt x="1917410" y="392154"/>
                </a:cubicBezTo>
                <a:cubicBezTo>
                  <a:pt x="1865383" y="379147"/>
                  <a:pt x="1783442" y="353829"/>
                  <a:pt x="1731673" y="335004"/>
                </a:cubicBezTo>
                <a:cubicBezTo>
                  <a:pt x="1707570" y="326239"/>
                  <a:pt x="1685624" y="310056"/>
                  <a:pt x="1660235" y="306429"/>
                </a:cubicBezTo>
                <a:cubicBezTo>
                  <a:pt x="1584654" y="295632"/>
                  <a:pt x="1507835" y="296904"/>
                  <a:pt x="1431635" y="292141"/>
                </a:cubicBezTo>
                <a:cubicBezTo>
                  <a:pt x="1293523" y="296904"/>
                  <a:pt x="1155239" y="298069"/>
                  <a:pt x="1017298" y="306429"/>
                </a:cubicBezTo>
                <a:cubicBezTo>
                  <a:pt x="997698" y="307617"/>
                  <a:pt x="979029" y="315322"/>
                  <a:pt x="960148" y="320716"/>
                </a:cubicBezTo>
                <a:cubicBezTo>
                  <a:pt x="945667" y="324853"/>
                  <a:pt x="932334" y="334425"/>
                  <a:pt x="917285" y="335004"/>
                </a:cubicBezTo>
                <a:cubicBezTo>
                  <a:pt x="684047" y="343975"/>
                  <a:pt x="450560" y="344529"/>
                  <a:pt x="217198" y="349291"/>
                </a:cubicBezTo>
                <a:cubicBezTo>
                  <a:pt x="207673" y="363579"/>
                  <a:pt x="196302" y="376795"/>
                  <a:pt x="188623" y="392154"/>
                </a:cubicBezTo>
                <a:cubicBezTo>
                  <a:pt x="169324" y="430752"/>
                  <a:pt x="168828" y="481228"/>
                  <a:pt x="160047" y="520741"/>
                </a:cubicBezTo>
                <a:cubicBezTo>
                  <a:pt x="156780" y="535443"/>
                  <a:pt x="150522" y="549316"/>
                  <a:pt x="145760" y="563604"/>
                </a:cubicBezTo>
                <a:cubicBezTo>
                  <a:pt x="140997" y="649329"/>
                  <a:pt x="138602" y="735218"/>
                  <a:pt x="131472" y="820779"/>
                </a:cubicBezTo>
                <a:cubicBezTo>
                  <a:pt x="129066" y="849648"/>
                  <a:pt x="121590" y="877872"/>
                  <a:pt x="117185" y="906504"/>
                </a:cubicBezTo>
                <a:cubicBezTo>
                  <a:pt x="112064" y="939788"/>
                  <a:pt x="107253" y="973123"/>
                  <a:pt x="102897" y="1006516"/>
                </a:cubicBezTo>
                <a:cubicBezTo>
                  <a:pt x="92965" y="1082664"/>
                  <a:pt x="89382" y="1159814"/>
                  <a:pt x="74322" y="1235116"/>
                </a:cubicBezTo>
                <a:cubicBezTo>
                  <a:pt x="35651" y="1428478"/>
                  <a:pt x="91000" y="1140994"/>
                  <a:pt x="45747" y="1435141"/>
                </a:cubicBezTo>
                <a:cubicBezTo>
                  <a:pt x="42761" y="1454549"/>
                  <a:pt x="37102" y="1473483"/>
                  <a:pt x="31460" y="1492291"/>
                </a:cubicBezTo>
                <a:cubicBezTo>
                  <a:pt x="22805" y="1521141"/>
                  <a:pt x="2885" y="1578016"/>
                  <a:pt x="2885" y="1578016"/>
                </a:cubicBezTo>
                <a:cubicBezTo>
                  <a:pt x="7647" y="1601829"/>
                  <a:pt x="0" y="1632282"/>
                  <a:pt x="17172" y="1649454"/>
                </a:cubicBezTo>
                <a:cubicBezTo>
                  <a:pt x="34344" y="1666626"/>
                  <a:pt x="64656" y="1659749"/>
                  <a:pt x="88610" y="1663741"/>
                </a:cubicBezTo>
                <a:cubicBezTo>
                  <a:pt x="121828" y="1669277"/>
                  <a:pt x="155012" y="1675928"/>
                  <a:pt x="188623" y="1678029"/>
                </a:cubicBezTo>
                <a:cubicBezTo>
                  <a:pt x="307548" y="1685462"/>
                  <a:pt x="426748" y="1687554"/>
                  <a:pt x="545810" y="1692316"/>
                </a:cubicBezTo>
                <a:cubicBezTo>
                  <a:pt x="1102441" y="1771837"/>
                  <a:pt x="755347" y="1727741"/>
                  <a:pt x="2060285" y="1678029"/>
                </a:cubicBezTo>
                <a:cubicBezTo>
                  <a:pt x="2090384" y="1676882"/>
                  <a:pt x="2117746" y="1659867"/>
                  <a:pt x="2146010" y="1649454"/>
                </a:cubicBezTo>
                <a:cubicBezTo>
                  <a:pt x="2208254" y="1626522"/>
                  <a:pt x="2266550" y="1590240"/>
                  <a:pt x="2331748" y="1578016"/>
                </a:cubicBezTo>
                <a:cubicBezTo>
                  <a:pt x="2602735" y="1527206"/>
                  <a:pt x="2483294" y="1543716"/>
                  <a:pt x="2688935" y="1520866"/>
                </a:cubicBezTo>
                <a:cubicBezTo>
                  <a:pt x="2803235" y="1525629"/>
                  <a:pt x="2917748" y="1526703"/>
                  <a:pt x="3031835" y="1535154"/>
                </a:cubicBezTo>
                <a:cubicBezTo>
                  <a:pt x="3046854" y="1536267"/>
                  <a:pt x="3059880" y="1546747"/>
                  <a:pt x="3074698" y="1549441"/>
                </a:cubicBezTo>
                <a:cubicBezTo>
                  <a:pt x="3112475" y="1556310"/>
                  <a:pt x="3150734" y="1560540"/>
                  <a:pt x="3188998" y="1563729"/>
                </a:cubicBezTo>
                <a:cubicBezTo>
                  <a:pt x="3265083" y="1570069"/>
                  <a:pt x="3341398" y="1573254"/>
                  <a:pt x="3417598" y="1578016"/>
                </a:cubicBezTo>
                <a:cubicBezTo>
                  <a:pt x="3553975" y="1632567"/>
                  <a:pt x="3467731" y="1606599"/>
                  <a:pt x="3703348" y="1620879"/>
                </a:cubicBezTo>
                <a:cubicBezTo>
                  <a:pt x="4201816" y="1651089"/>
                  <a:pt x="4098624" y="1637324"/>
                  <a:pt x="4874923" y="1649454"/>
                </a:cubicBezTo>
                <a:cubicBezTo>
                  <a:pt x="4945072" y="1672837"/>
                  <a:pt x="4941837" y="1675084"/>
                  <a:pt x="5046373" y="1678029"/>
                </a:cubicBezTo>
                <a:cubicBezTo>
                  <a:pt x="5341569" y="1686344"/>
                  <a:pt x="5636923" y="1687554"/>
                  <a:pt x="5932198" y="1692316"/>
                </a:cubicBezTo>
                <a:cubicBezTo>
                  <a:pt x="5975060" y="1697079"/>
                  <a:pt x="6018496" y="1698146"/>
                  <a:pt x="6060785" y="1706604"/>
                </a:cubicBezTo>
                <a:cubicBezTo>
                  <a:pt x="6090321" y="1712511"/>
                  <a:pt x="6146510" y="1735179"/>
                  <a:pt x="6146510" y="1735179"/>
                </a:cubicBezTo>
                <a:cubicBezTo>
                  <a:pt x="6198117" y="1731493"/>
                  <a:pt x="6372057" y="1723794"/>
                  <a:pt x="6446548" y="1706604"/>
                </a:cubicBezTo>
                <a:cubicBezTo>
                  <a:pt x="6475897" y="1699831"/>
                  <a:pt x="6503052" y="1685334"/>
                  <a:pt x="6532273" y="1678029"/>
                </a:cubicBezTo>
                <a:cubicBezTo>
                  <a:pt x="6560377" y="1671003"/>
                  <a:pt x="6589591" y="1669422"/>
                  <a:pt x="6617998" y="1663741"/>
                </a:cubicBezTo>
                <a:cubicBezTo>
                  <a:pt x="6637253" y="1659890"/>
                  <a:pt x="6655632" y="1651622"/>
                  <a:pt x="6675148" y="1649454"/>
                </a:cubicBezTo>
                <a:cubicBezTo>
                  <a:pt x="6741584" y="1642072"/>
                  <a:pt x="6808498" y="1639929"/>
                  <a:pt x="6875173" y="1635166"/>
                </a:cubicBezTo>
                <a:lnTo>
                  <a:pt x="7460960" y="1649454"/>
                </a:lnTo>
                <a:cubicBezTo>
                  <a:pt x="7523013" y="1651752"/>
                  <a:pt x="7584673" y="1660787"/>
                  <a:pt x="7646698" y="1663741"/>
                </a:cubicBezTo>
                <a:cubicBezTo>
                  <a:pt x="7784736" y="1670314"/>
                  <a:pt x="7922923" y="1673266"/>
                  <a:pt x="8061035" y="1678029"/>
                </a:cubicBezTo>
                <a:cubicBezTo>
                  <a:pt x="8295432" y="1711513"/>
                  <a:pt x="8227882" y="1708702"/>
                  <a:pt x="8632535" y="1663741"/>
                </a:cubicBezTo>
                <a:cubicBezTo>
                  <a:pt x="8733723" y="1652498"/>
                  <a:pt x="8833802" y="1631283"/>
                  <a:pt x="8932573" y="1606591"/>
                </a:cubicBezTo>
                <a:cubicBezTo>
                  <a:pt x="8989723" y="1592304"/>
                  <a:pt x="9047190" y="1579229"/>
                  <a:pt x="9104023" y="1563729"/>
                </a:cubicBezTo>
                <a:cubicBezTo>
                  <a:pt x="9151993" y="1550646"/>
                  <a:pt x="9198054" y="1530170"/>
                  <a:pt x="9246898" y="1520866"/>
                </a:cubicBezTo>
                <a:cubicBezTo>
                  <a:pt x="9298572" y="1511023"/>
                  <a:pt x="9351673" y="1511341"/>
                  <a:pt x="9404060" y="1506579"/>
                </a:cubicBezTo>
                <a:lnTo>
                  <a:pt x="9832685" y="1535154"/>
                </a:lnTo>
                <a:cubicBezTo>
                  <a:pt x="9870962" y="1538176"/>
                  <a:pt x="9909208" y="1542572"/>
                  <a:pt x="9946985" y="1549441"/>
                </a:cubicBezTo>
                <a:cubicBezTo>
                  <a:pt x="10032146" y="1564925"/>
                  <a:pt x="9944376" y="1566614"/>
                  <a:pt x="10046998" y="1578016"/>
                </a:cubicBezTo>
                <a:cubicBezTo>
                  <a:pt x="10167784" y="1591437"/>
                  <a:pt x="10429033" y="1599898"/>
                  <a:pt x="10532773" y="1606591"/>
                </a:cubicBezTo>
                <a:cubicBezTo>
                  <a:pt x="10600821" y="1610981"/>
                  <a:pt x="10799751" y="1628910"/>
                  <a:pt x="10861385" y="1649454"/>
                </a:cubicBezTo>
                <a:cubicBezTo>
                  <a:pt x="10875673" y="1654216"/>
                  <a:pt x="10889718" y="1659778"/>
                  <a:pt x="10904248" y="1663741"/>
                </a:cubicBezTo>
                <a:cubicBezTo>
                  <a:pt x="10942137" y="1674074"/>
                  <a:pt x="11018548" y="1692316"/>
                  <a:pt x="11018548" y="1692316"/>
                </a:cubicBezTo>
                <a:cubicBezTo>
                  <a:pt x="11344854" y="1855469"/>
                  <a:pt x="11104472" y="1746258"/>
                  <a:pt x="11990098" y="1706604"/>
                </a:cubicBezTo>
                <a:cubicBezTo>
                  <a:pt x="12007252" y="1705836"/>
                  <a:pt x="12016882" y="1684058"/>
                  <a:pt x="12032960" y="1678029"/>
                </a:cubicBezTo>
                <a:cubicBezTo>
                  <a:pt x="12055698" y="1669502"/>
                  <a:pt x="12080692" y="1669009"/>
                  <a:pt x="12104398" y="1663741"/>
                </a:cubicBezTo>
                <a:cubicBezTo>
                  <a:pt x="12123567" y="1659481"/>
                  <a:pt x="12142179" y="1652682"/>
                  <a:pt x="12161548" y="1649454"/>
                </a:cubicBezTo>
                <a:cubicBezTo>
                  <a:pt x="12199422" y="1643142"/>
                  <a:pt x="12237837" y="1640596"/>
                  <a:pt x="12275848" y="1635166"/>
                </a:cubicBezTo>
                <a:cubicBezTo>
                  <a:pt x="12304526" y="1631069"/>
                  <a:pt x="12332998" y="1625641"/>
                  <a:pt x="12361573" y="1620879"/>
                </a:cubicBezTo>
                <a:cubicBezTo>
                  <a:pt x="12375860" y="1616116"/>
                  <a:pt x="12389824" y="1610244"/>
                  <a:pt x="12404435" y="1606591"/>
                </a:cubicBezTo>
                <a:cubicBezTo>
                  <a:pt x="12427994" y="1600701"/>
                  <a:pt x="12455667" y="1605774"/>
                  <a:pt x="12475873" y="1592304"/>
                </a:cubicBezTo>
                <a:cubicBezTo>
                  <a:pt x="12488404" y="1583950"/>
                  <a:pt x="12483425" y="1562912"/>
                  <a:pt x="12490160" y="1549441"/>
                </a:cubicBezTo>
                <a:cubicBezTo>
                  <a:pt x="12497839" y="1534082"/>
                  <a:pt x="12509210" y="1520866"/>
                  <a:pt x="12518735" y="1506579"/>
                </a:cubicBezTo>
                <a:cubicBezTo>
                  <a:pt x="12555607" y="1322224"/>
                  <a:pt x="12513788" y="1549184"/>
                  <a:pt x="12547310" y="1163679"/>
                </a:cubicBezTo>
                <a:cubicBezTo>
                  <a:pt x="12549011" y="1144116"/>
                  <a:pt x="12557338" y="1125698"/>
                  <a:pt x="12561598" y="1106529"/>
                </a:cubicBezTo>
                <a:cubicBezTo>
                  <a:pt x="12566866" y="1082823"/>
                  <a:pt x="12571123" y="1058904"/>
                  <a:pt x="12575885" y="1035091"/>
                </a:cubicBezTo>
                <a:cubicBezTo>
                  <a:pt x="12580648" y="935079"/>
                  <a:pt x="12590173" y="835180"/>
                  <a:pt x="12590173" y="735054"/>
                </a:cubicBezTo>
                <a:cubicBezTo>
                  <a:pt x="12590173" y="592100"/>
                  <a:pt x="12588828" y="448796"/>
                  <a:pt x="12575885" y="306429"/>
                </a:cubicBezTo>
                <a:cubicBezTo>
                  <a:pt x="12574330" y="289328"/>
                  <a:pt x="12561871" y="272667"/>
                  <a:pt x="12547310" y="263566"/>
                </a:cubicBezTo>
                <a:cubicBezTo>
                  <a:pt x="12499181" y="233485"/>
                  <a:pt x="12513972" y="223085"/>
                  <a:pt x="12461585" y="22070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6" name="TextBox 5"/>
          <p:cNvSpPr txBox="1"/>
          <p:nvPr/>
        </p:nvSpPr>
        <p:spPr>
          <a:xfrm>
            <a:off x="2743200" y="3165483"/>
            <a:ext cx="1828799" cy="600164"/>
          </a:xfrm>
          <a:prstGeom prst="rect">
            <a:avLst/>
          </a:prstGeom>
          <a:noFill/>
        </p:spPr>
        <p:txBody>
          <a:bodyPr wrap="square" rtlCol="0">
            <a:spAutoFit/>
          </a:bodyPr>
          <a:lstStyle/>
          <a:p>
            <a:pPr algn="ctr"/>
            <a:r>
              <a:rPr lang="en-US" sz="3300" b="1" dirty="0">
                <a:solidFill>
                  <a:srgbClr val="FF0000"/>
                </a:solidFill>
                <a:latin typeface="Calibri" panose="020F0502020204030204" pitchFamily="34" charset="0"/>
              </a:rPr>
              <a:t>Blood</a:t>
            </a:r>
          </a:p>
        </p:txBody>
      </p:sp>
      <p:sp>
        <p:nvSpPr>
          <p:cNvPr id="7" name="TextBox 6"/>
          <p:cNvSpPr txBox="1"/>
          <p:nvPr/>
        </p:nvSpPr>
        <p:spPr>
          <a:xfrm>
            <a:off x="6160392" y="3124200"/>
            <a:ext cx="1510542" cy="600164"/>
          </a:xfrm>
          <a:prstGeom prst="rect">
            <a:avLst/>
          </a:prstGeom>
          <a:noFill/>
        </p:spPr>
        <p:txBody>
          <a:bodyPr wrap="none" rtlCol="0">
            <a:spAutoFit/>
          </a:bodyPr>
          <a:lstStyle/>
          <a:p>
            <a:r>
              <a:rPr lang="en-US" sz="3300" b="1" dirty="0">
                <a:solidFill>
                  <a:schemeClr val="bg1"/>
                </a:solidFill>
                <a:latin typeface="Calibri" panose="020F0502020204030204" pitchFamily="34" charset="0"/>
              </a:rPr>
              <a:t>Saliva +</a:t>
            </a:r>
          </a:p>
        </p:txBody>
      </p:sp>
      <p:sp>
        <p:nvSpPr>
          <p:cNvPr id="9" name="Down Arrow 8"/>
          <p:cNvSpPr/>
          <p:nvPr/>
        </p:nvSpPr>
        <p:spPr>
          <a:xfrm flipV="1">
            <a:off x="4267200" y="2915267"/>
            <a:ext cx="679963" cy="225763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latin typeface="Calibri" panose="020F0502020204030204" pitchFamily="34" charset="0"/>
            </a:endParaRPr>
          </a:p>
        </p:txBody>
      </p:sp>
      <p:sp>
        <p:nvSpPr>
          <p:cNvPr id="10" name="Down Arrow 9"/>
          <p:cNvSpPr/>
          <p:nvPr/>
        </p:nvSpPr>
        <p:spPr>
          <a:xfrm>
            <a:off x="5181600" y="2895600"/>
            <a:ext cx="945913" cy="2257635"/>
          </a:xfrm>
          <a:prstGeom prst="downArrow">
            <a:avLst>
              <a:gd name="adj1" fmla="val 33482"/>
              <a:gd name="adj2"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grpSp>
        <p:nvGrpSpPr>
          <p:cNvPr id="54" name="Group 53"/>
          <p:cNvGrpSpPr/>
          <p:nvPr/>
        </p:nvGrpSpPr>
        <p:grpSpPr>
          <a:xfrm>
            <a:off x="5492424" y="3132268"/>
            <a:ext cx="324263" cy="1870225"/>
            <a:chOff x="4992841" y="3824287"/>
            <a:chExt cx="298297" cy="1549078"/>
          </a:xfrm>
        </p:grpSpPr>
        <p:grpSp>
          <p:nvGrpSpPr>
            <p:cNvPr id="12" name="Group 11"/>
            <p:cNvGrpSpPr/>
            <p:nvPr/>
          </p:nvGrpSpPr>
          <p:grpSpPr>
            <a:xfrm>
              <a:off x="4997602" y="3824287"/>
              <a:ext cx="293536" cy="223342"/>
              <a:chOff x="1440873" y="2881745"/>
              <a:chExt cx="637312" cy="484910"/>
            </a:xfrm>
          </p:grpSpPr>
          <p:sp>
            <p:nvSpPr>
              <p:cNvPr id="13" name="Oval 12"/>
              <p:cNvSpPr/>
              <p:nvPr/>
            </p:nvSpPr>
            <p:spPr>
              <a:xfrm>
                <a:off x="1634837" y="2881745"/>
                <a:ext cx="110837" cy="11083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14" name="Oval 13"/>
              <p:cNvSpPr/>
              <p:nvPr/>
            </p:nvSpPr>
            <p:spPr>
              <a:xfrm>
                <a:off x="1939639" y="3144982"/>
                <a:ext cx="138546" cy="13854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15" name="Oval 14"/>
              <p:cNvSpPr/>
              <p:nvPr/>
            </p:nvSpPr>
            <p:spPr>
              <a:xfrm>
                <a:off x="1676401" y="3255818"/>
                <a:ext cx="110837" cy="11083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16" name="Oval 15"/>
              <p:cNvSpPr/>
              <p:nvPr/>
            </p:nvSpPr>
            <p:spPr>
              <a:xfrm>
                <a:off x="1440873" y="3061854"/>
                <a:ext cx="152401" cy="15240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17" name="Oval 16"/>
              <p:cNvSpPr/>
              <p:nvPr/>
            </p:nvSpPr>
            <p:spPr>
              <a:xfrm>
                <a:off x="1870365" y="2909454"/>
                <a:ext cx="180109" cy="18010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latin typeface="Calibri" panose="020F0502020204030204" pitchFamily="34" charset="0"/>
                </a:endParaRPr>
              </a:p>
            </p:txBody>
          </p:sp>
          <p:sp>
            <p:nvSpPr>
              <p:cNvPr id="18" name="Oval 17"/>
              <p:cNvSpPr/>
              <p:nvPr/>
            </p:nvSpPr>
            <p:spPr>
              <a:xfrm>
                <a:off x="1634837" y="3089563"/>
                <a:ext cx="96983" cy="9698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grpSp>
        <p:grpSp>
          <p:nvGrpSpPr>
            <p:cNvPr id="19" name="Group 18"/>
            <p:cNvGrpSpPr/>
            <p:nvPr/>
          </p:nvGrpSpPr>
          <p:grpSpPr>
            <a:xfrm rot="3450695">
              <a:off x="4969028" y="4095750"/>
              <a:ext cx="293536" cy="223342"/>
              <a:chOff x="1440873" y="2881745"/>
              <a:chExt cx="637312" cy="484910"/>
            </a:xfrm>
          </p:grpSpPr>
          <p:sp>
            <p:nvSpPr>
              <p:cNvPr id="20" name="Oval 19"/>
              <p:cNvSpPr/>
              <p:nvPr/>
            </p:nvSpPr>
            <p:spPr>
              <a:xfrm>
                <a:off x="1634837" y="2881745"/>
                <a:ext cx="110837" cy="11083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21" name="Oval 20"/>
              <p:cNvSpPr/>
              <p:nvPr/>
            </p:nvSpPr>
            <p:spPr>
              <a:xfrm>
                <a:off x="1939639" y="3144982"/>
                <a:ext cx="138546" cy="13854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22" name="Oval 21"/>
              <p:cNvSpPr/>
              <p:nvPr/>
            </p:nvSpPr>
            <p:spPr>
              <a:xfrm>
                <a:off x="1676401" y="3255818"/>
                <a:ext cx="110837" cy="11083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23" name="Oval 22"/>
              <p:cNvSpPr/>
              <p:nvPr/>
            </p:nvSpPr>
            <p:spPr>
              <a:xfrm>
                <a:off x="1440873" y="3061854"/>
                <a:ext cx="152401" cy="15240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24" name="Oval 23"/>
              <p:cNvSpPr/>
              <p:nvPr/>
            </p:nvSpPr>
            <p:spPr>
              <a:xfrm>
                <a:off x="1870365" y="2909454"/>
                <a:ext cx="180109" cy="18010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25" name="Oval 24"/>
              <p:cNvSpPr/>
              <p:nvPr/>
            </p:nvSpPr>
            <p:spPr>
              <a:xfrm>
                <a:off x="1634837" y="3089563"/>
                <a:ext cx="96983" cy="9698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grpSp>
        <p:grpSp>
          <p:nvGrpSpPr>
            <p:cNvPr id="26" name="Group 25"/>
            <p:cNvGrpSpPr/>
            <p:nvPr/>
          </p:nvGrpSpPr>
          <p:grpSpPr>
            <a:xfrm rot="15862281">
              <a:off x="4964265" y="4424362"/>
              <a:ext cx="293536" cy="223342"/>
              <a:chOff x="1440873" y="2881745"/>
              <a:chExt cx="637312" cy="484910"/>
            </a:xfrm>
          </p:grpSpPr>
          <p:sp>
            <p:nvSpPr>
              <p:cNvPr id="27" name="Oval 26"/>
              <p:cNvSpPr/>
              <p:nvPr/>
            </p:nvSpPr>
            <p:spPr>
              <a:xfrm>
                <a:off x="1634837" y="2881745"/>
                <a:ext cx="110837" cy="11083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28" name="Oval 27"/>
              <p:cNvSpPr/>
              <p:nvPr/>
            </p:nvSpPr>
            <p:spPr>
              <a:xfrm>
                <a:off x="1939639" y="3144982"/>
                <a:ext cx="138546" cy="13854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29" name="Oval 28"/>
              <p:cNvSpPr/>
              <p:nvPr/>
            </p:nvSpPr>
            <p:spPr>
              <a:xfrm>
                <a:off x="1676401" y="3255818"/>
                <a:ext cx="110837" cy="11083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30" name="Oval 29"/>
              <p:cNvSpPr/>
              <p:nvPr/>
            </p:nvSpPr>
            <p:spPr>
              <a:xfrm>
                <a:off x="1440873" y="3061854"/>
                <a:ext cx="152401" cy="15240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31" name="Oval 30"/>
              <p:cNvSpPr/>
              <p:nvPr/>
            </p:nvSpPr>
            <p:spPr>
              <a:xfrm>
                <a:off x="1870365" y="2909454"/>
                <a:ext cx="180109" cy="18010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32" name="Oval 31"/>
              <p:cNvSpPr/>
              <p:nvPr/>
            </p:nvSpPr>
            <p:spPr>
              <a:xfrm>
                <a:off x="1634837" y="3089563"/>
                <a:ext cx="96983" cy="9698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grpSp>
        <p:grpSp>
          <p:nvGrpSpPr>
            <p:cNvPr id="33" name="Group 32"/>
            <p:cNvGrpSpPr/>
            <p:nvPr/>
          </p:nvGrpSpPr>
          <p:grpSpPr>
            <a:xfrm rot="12314968">
              <a:off x="4992841" y="4752976"/>
              <a:ext cx="293536" cy="223342"/>
              <a:chOff x="1440873" y="2881745"/>
              <a:chExt cx="637312" cy="484910"/>
            </a:xfrm>
          </p:grpSpPr>
          <p:sp>
            <p:nvSpPr>
              <p:cNvPr id="34" name="Oval 33"/>
              <p:cNvSpPr/>
              <p:nvPr/>
            </p:nvSpPr>
            <p:spPr>
              <a:xfrm>
                <a:off x="1634837" y="2881745"/>
                <a:ext cx="110837" cy="11083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35" name="Oval 34"/>
              <p:cNvSpPr/>
              <p:nvPr/>
            </p:nvSpPr>
            <p:spPr>
              <a:xfrm>
                <a:off x="1939639" y="3144982"/>
                <a:ext cx="138546" cy="13854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36" name="Oval 35"/>
              <p:cNvSpPr/>
              <p:nvPr/>
            </p:nvSpPr>
            <p:spPr>
              <a:xfrm>
                <a:off x="1676401" y="3255818"/>
                <a:ext cx="110837" cy="11083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37" name="Oval 36"/>
              <p:cNvSpPr/>
              <p:nvPr/>
            </p:nvSpPr>
            <p:spPr>
              <a:xfrm>
                <a:off x="1440873" y="3061854"/>
                <a:ext cx="152401" cy="15240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38" name="Oval 37"/>
              <p:cNvSpPr/>
              <p:nvPr/>
            </p:nvSpPr>
            <p:spPr>
              <a:xfrm>
                <a:off x="1870365" y="2909454"/>
                <a:ext cx="180109" cy="18010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39" name="Oval 38"/>
              <p:cNvSpPr/>
              <p:nvPr/>
            </p:nvSpPr>
            <p:spPr>
              <a:xfrm>
                <a:off x="1634837" y="3089563"/>
                <a:ext cx="96983" cy="9698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grpSp>
        <p:grpSp>
          <p:nvGrpSpPr>
            <p:cNvPr id="40" name="Group 39"/>
            <p:cNvGrpSpPr/>
            <p:nvPr/>
          </p:nvGrpSpPr>
          <p:grpSpPr>
            <a:xfrm rot="16200000">
              <a:off x="4973791" y="5114926"/>
              <a:ext cx="293536" cy="223342"/>
              <a:chOff x="1440873" y="2881745"/>
              <a:chExt cx="637312" cy="484910"/>
            </a:xfrm>
          </p:grpSpPr>
          <p:sp>
            <p:nvSpPr>
              <p:cNvPr id="41" name="Oval 40"/>
              <p:cNvSpPr/>
              <p:nvPr/>
            </p:nvSpPr>
            <p:spPr>
              <a:xfrm>
                <a:off x="1634837" y="2881745"/>
                <a:ext cx="110837" cy="11083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42" name="Oval 41"/>
              <p:cNvSpPr/>
              <p:nvPr/>
            </p:nvSpPr>
            <p:spPr>
              <a:xfrm>
                <a:off x="1939639" y="3144982"/>
                <a:ext cx="138546" cy="13854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43" name="Oval 42"/>
              <p:cNvSpPr/>
              <p:nvPr/>
            </p:nvSpPr>
            <p:spPr>
              <a:xfrm>
                <a:off x="1676401" y="3255818"/>
                <a:ext cx="110837" cy="11083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44" name="Oval 43"/>
              <p:cNvSpPr/>
              <p:nvPr/>
            </p:nvSpPr>
            <p:spPr>
              <a:xfrm>
                <a:off x="1440873" y="3061854"/>
                <a:ext cx="152401" cy="15240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45" name="Oval 44"/>
              <p:cNvSpPr/>
              <p:nvPr/>
            </p:nvSpPr>
            <p:spPr>
              <a:xfrm>
                <a:off x="1870365" y="2909454"/>
                <a:ext cx="180109" cy="18010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46" name="Oval 45"/>
              <p:cNvSpPr/>
              <p:nvPr/>
            </p:nvSpPr>
            <p:spPr>
              <a:xfrm>
                <a:off x="1634837" y="3089563"/>
                <a:ext cx="96983" cy="9698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grpSp>
      </p:grpSp>
      <p:grpSp>
        <p:nvGrpSpPr>
          <p:cNvPr id="47" name="Group 46"/>
          <p:cNvGrpSpPr/>
          <p:nvPr/>
        </p:nvGrpSpPr>
        <p:grpSpPr>
          <a:xfrm rot="14737205">
            <a:off x="6113179" y="5698037"/>
            <a:ext cx="324715" cy="247065"/>
            <a:chOff x="1440873" y="2881745"/>
            <a:chExt cx="637312" cy="484910"/>
          </a:xfrm>
        </p:grpSpPr>
        <p:sp>
          <p:nvSpPr>
            <p:cNvPr id="48" name="Oval 47"/>
            <p:cNvSpPr/>
            <p:nvPr/>
          </p:nvSpPr>
          <p:spPr>
            <a:xfrm>
              <a:off x="1634837" y="2881745"/>
              <a:ext cx="110837" cy="11083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49" name="Oval 48"/>
            <p:cNvSpPr/>
            <p:nvPr/>
          </p:nvSpPr>
          <p:spPr>
            <a:xfrm>
              <a:off x="1939639" y="3144982"/>
              <a:ext cx="138546" cy="13854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50" name="Oval 49"/>
            <p:cNvSpPr/>
            <p:nvPr/>
          </p:nvSpPr>
          <p:spPr>
            <a:xfrm>
              <a:off x="1676401" y="3255818"/>
              <a:ext cx="110837" cy="11083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51" name="Oval 50"/>
            <p:cNvSpPr/>
            <p:nvPr/>
          </p:nvSpPr>
          <p:spPr>
            <a:xfrm>
              <a:off x="1440873" y="3061854"/>
              <a:ext cx="152401" cy="15240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52" name="Oval 51"/>
            <p:cNvSpPr/>
            <p:nvPr/>
          </p:nvSpPr>
          <p:spPr>
            <a:xfrm>
              <a:off x="1870365" y="2909454"/>
              <a:ext cx="180109" cy="18010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53" name="Oval 52"/>
            <p:cNvSpPr/>
            <p:nvPr/>
          </p:nvSpPr>
          <p:spPr>
            <a:xfrm>
              <a:off x="1634837" y="3089563"/>
              <a:ext cx="96983" cy="9698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grpSp>
      <p:grpSp>
        <p:nvGrpSpPr>
          <p:cNvPr id="55" name="Group 54"/>
          <p:cNvGrpSpPr/>
          <p:nvPr/>
        </p:nvGrpSpPr>
        <p:grpSpPr>
          <a:xfrm rot="21359853">
            <a:off x="5575069" y="5762227"/>
            <a:ext cx="426980" cy="372199"/>
            <a:chOff x="1440873" y="2881745"/>
            <a:chExt cx="637312" cy="484910"/>
          </a:xfrm>
        </p:grpSpPr>
        <p:sp>
          <p:nvSpPr>
            <p:cNvPr id="56" name="Oval 55"/>
            <p:cNvSpPr/>
            <p:nvPr/>
          </p:nvSpPr>
          <p:spPr>
            <a:xfrm>
              <a:off x="1634837" y="2881745"/>
              <a:ext cx="110837" cy="11083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57" name="Oval 56"/>
            <p:cNvSpPr/>
            <p:nvPr/>
          </p:nvSpPr>
          <p:spPr>
            <a:xfrm>
              <a:off x="1939639" y="3144982"/>
              <a:ext cx="138546" cy="13854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58" name="Oval 57"/>
            <p:cNvSpPr/>
            <p:nvPr/>
          </p:nvSpPr>
          <p:spPr>
            <a:xfrm>
              <a:off x="1676401" y="3255818"/>
              <a:ext cx="110837" cy="11083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59" name="Oval 58"/>
            <p:cNvSpPr/>
            <p:nvPr/>
          </p:nvSpPr>
          <p:spPr>
            <a:xfrm>
              <a:off x="1440873" y="3061854"/>
              <a:ext cx="152401" cy="15240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60" name="Oval 59"/>
            <p:cNvSpPr/>
            <p:nvPr/>
          </p:nvSpPr>
          <p:spPr>
            <a:xfrm>
              <a:off x="1870365" y="2909454"/>
              <a:ext cx="180109" cy="18010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61" name="Oval 60"/>
            <p:cNvSpPr/>
            <p:nvPr/>
          </p:nvSpPr>
          <p:spPr>
            <a:xfrm>
              <a:off x="1634837" y="3089563"/>
              <a:ext cx="96983" cy="9698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grpSp>
      <p:grpSp>
        <p:nvGrpSpPr>
          <p:cNvPr id="62" name="Group 61"/>
          <p:cNvGrpSpPr/>
          <p:nvPr/>
        </p:nvGrpSpPr>
        <p:grpSpPr>
          <a:xfrm rot="3013528">
            <a:off x="5012048" y="5803913"/>
            <a:ext cx="381286" cy="332367"/>
            <a:chOff x="1440873" y="2881745"/>
            <a:chExt cx="637312" cy="484910"/>
          </a:xfrm>
        </p:grpSpPr>
        <p:sp>
          <p:nvSpPr>
            <p:cNvPr id="63" name="Oval 62"/>
            <p:cNvSpPr/>
            <p:nvPr/>
          </p:nvSpPr>
          <p:spPr>
            <a:xfrm>
              <a:off x="1634837" y="2881745"/>
              <a:ext cx="110837" cy="11083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64" name="Oval 63"/>
            <p:cNvSpPr/>
            <p:nvPr/>
          </p:nvSpPr>
          <p:spPr>
            <a:xfrm>
              <a:off x="1939639" y="3144982"/>
              <a:ext cx="138546" cy="13854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65" name="Oval 64"/>
            <p:cNvSpPr/>
            <p:nvPr/>
          </p:nvSpPr>
          <p:spPr>
            <a:xfrm>
              <a:off x="1676401" y="3255818"/>
              <a:ext cx="110837" cy="11083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66" name="Oval 65"/>
            <p:cNvSpPr/>
            <p:nvPr/>
          </p:nvSpPr>
          <p:spPr>
            <a:xfrm>
              <a:off x="1440873" y="3061854"/>
              <a:ext cx="152401" cy="15240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67" name="Oval 66"/>
            <p:cNvSpPr/>
            <p:nvPr/>
          </p:nvSpPr>
          <p:spPr>
            <a:xfrm>
              <a:off x="1870365" y="2909454"/>
              <a:ext cx="180109" cy="18010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68" name="Oval 67"/>
            <p:cNvSpPr/>
            <p:nvPr/>
          </p:nvSpPr>
          <p:spPr>
            <a:xfrm>
              <a:off x="1634837" y="3089563"/>
              <a:ext cx="96983" cy="9698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grpSp>
      <p:sp>
        <p:nvSpPr>
          <p:cNvPr id="11" name="TextBox 10"/>
          <p:cNvSpPr txBox="1"/>
          <p:nvPr/>
        </p:nvSpPr>
        <p:spPr>
          <a:xfrm>
            <a:off x="5638800" y="3652991"/>
            <a:ext cx="2296379" cy="1107996"/>
          </a:xfrm>
          <a:prstGeom prst="rect">
            <a:avLst/>
          </a:prstGeom>
          <a:noFill/>
        </p:spPr>
        <p:txBody>
          <a:bodyPr wrap="square" rtlCol="0">
            <a:spAutoFit/>
          </a:bodyPr>
          <a:lstStyle/>
          <a:p>
            <a:pPr algn="ctr"/>
            <a:r>
              <a:rPr lang="en-US" sz="3300" b="1" dirty="0">
                <a:solidFill>
                  <a:schemeClr val="bg1"/>
                </a:solidFill>
                <a:latin typeface="Calibri" panose="020F0502020204030204" pitchFamily="34" charset="0"/>
              </a:rPr>
              <a:t> pathogens (virus)</a:t>
            </a:r>
          </a:p>
        </p:txBody>
      </p:sp>
      <p:sp>
        <p:nvSpPr>
          <p:cNvPr id="2" name="TextBox 1"/>
          <p:cNvSpPr txBox="1"/>
          <p:nvPr/>
        </p:nvSpPr>
        <p:spPr>
          <a:xfrm>
            <a:off x="-20965" y="216930"/>
            <a:ext cx="3754765" cy="677108"/>
          </a:xfrm>
          <a:prstGeom prst="rect">
            <a:avLst/>
          </a:prstGeom>
          <a:noFill/>
        </p:spPr>
        <p:txBody>
          <a:bodyPr wrap="square" rtlCol="0">
            <a:spAutoFit/>
          </a:bodyPr>
          <a:lstStyle/>
          <a:p>
            <a:pPr algn="ctr"/>
            <a:r>
              <a:rPr lang="en-US" sz="3800" b="1" dirty="0">
                <a:solidFill>
                  <a:schemeClr val="bg1"/>
                </a:solidFill>
                <a:latin typeface="Calibri" panose="020F0502020204030204" pitchFamily="34" charset="0"/>
              </a:rPr>
              <a:t>Blood-feeding</a:t>
            </a:r>
          </a:p>
        </p:txBody>
      </p:sp>
    </p:spTree>
    <p:extLst>
      <p:ext uri="{BB962C8B-B14F-4D97-AF65-F5344CB8AC3E}">
        <p14:creationId xmlns:p14="http://schemas.microsoft.com/office/powerpoint/2010/main" val="917747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dissolve">
                                      <p:cBhvr>
                                        <p:cTn id="26" dur="500"/>
                                        <p:tgtEl>
                                          <p:spTgt spid="5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2000"/>
                                        <p:tgtEl>
                                          <p:spTgt spid="11"/>
                                        </p:tgtEl>
                                      </p:cBhvr>
                                    </p:animEffect>
                                  </p:childTnLst>
                                </p:cTn>
                              </p:par>
                            </p:childTnLst>
                          </p:cTn>
                        </p:par>
                        <p:par>
                          <p:cTn id="30" fill="hold">
                            <p:stCondLst>
                              <p:cond delay="2000"/>
                            </p:stCondLst>
                            <p:childTnLst>
                              <p:par>
                                <p:cTn id="31" presetID="9" presetClass="entr" presetSubtype="0" fill="hold"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dissolve">
                                      <p:cBhvr>
                                        <p:cTn id="33" dur="500"/>
                                        <p:tgtEl>
                                          <p:spTgt spid="47"/>
                                        </p:tgtEl>
                                      </p:cBhvr>
                                    </p:animEffect>
                                  </p:childTnLst>
                                </p:cTn>
                              </p:par>
                            </p:childTnLst>
                          </p:cTn>
                        </p:par>
                        <p:par>
                          <p:cTn id="34" fill="hold">
                            <p:stCondLst>
                              <p:cond delay="2500"/>
                            </p:stCondLst>
                            <p:childTnLst>
                              <p:par>
                                <p:cTn id="35" presetID="9"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dissolve">
                                      <p:cBhvr>
                                        <p:cTn id="37" dur="500"/>
                                        <p:tgtEl>
                                          <p:spTgt spid="62"/>
                                        </p:tgtEl>
                                      </p:cBhvr>
                                    </p:animEffect>
                                  </p:childTnLst>
                                </p:cTn>
                              </p:par>
                            </p:childTnLst>
                          </p:cTn>
                        </p:par>
                        <p:par>
                          <p:cTn id="38" fill="hold">
                            <p:stCondLst>
                              <p:cond delay="3000"/>
                            </p:stCondLst>
                            <p:childTnLst>
                              <p:par>
                                <p:cTn id="39" presetID="9" presetClass="entr" presetSubtype="0"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dissolve">
                                      <p:cBhvr>
                                        <p:cTn id="4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animBg="1"/>
      <p:bldP spid="10"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66">
            <a:extLst>
              <a:ext uri="{FF2B5EF4-FFF2-40B4-BE49-F238E27FC236}">
                <a16:creationId xmlns:a16="http://schemas.microsoft.com/office/drawing/2014/main" id="{6BE54087-E47A-4D61-8B51-48E027375FCB}"/>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8000"/>
                    </a14:imgEffect>
                  </a14:imgLayer>
                </a14:imgProps>
              </a:ext>
              <a:ext uri="{28A0092B-C50C-407E-A947-70E740481C1C}">
                <a14:useLocalDpi xmlns:a14="http://schemas.microsoft.com/office/drawing/2010/main" val="0"/>
              </a:ext>
            </a:extLst>
          </a:blip>
          <a:stretch>
            <a:fillRect/>
          </a:stretch>
        </p:blipFill>
        <p:spPr>
          <a:xfrm>
            <a:off x="0" y="-1981"/>
            <a:ext cx="9151794" cy="7037527"/>
          </a:xfrm>
          <a:prstGeom prst="rect">
            <a:avLst/>
          </a:prstGeom>
        </p:spPr>
      </p:pic>
      <p:sp>
        <p:nvSpPr>
          <p:cNvPr id="2" name="TextBox 1"/>
          <p:cNvSpPr txBox="1"/>
          <p:nvPr/>
        </p:nvSpPr>
        <p:spPr>
          <a:xfrm>
            <a:off x="-95146" y="197616"/>
            <a:ext cx="9204169" cy="854080"/>
          </a:xfrm>
          <a:prstGeom prst="rect">
            <a:avLst/>
          </a:prstGeom>
          <a:noFill/>
        </p:spPr>
        <p:txBody>
          <a:bodyPr wrap="square" rtlCol="0">
            <a:spAutoFit/>
          </a:bodyPr>
          <a:lstStyle/>
          <a:p>
            <a:pPr algn="ctr"/>
            <a:r>
              <a:rPr lang="en-US" sz="4950" b="1" dirty="0">
                <a:solidFill>
                  <a:schemeClr val="bg1"/>
                </a:solidFill>
                <a:latin typeface="Calibri" panose="020F0502020204030204" pitchFamily="34" charset="0"/>
              </a:rPr>
              <a:t>West Nile Virus, etc.</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43800" y="1691966"/>
            <a:ext cx="1055610" cy="3489634"/>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33600" y="4772297"/>
            <a:ext cx="2183030" cy="1933303"/>
          </a:xfrm>
          <a:prstGeom prst="rect">
            <a:avLst/>
          </a:prstGeom>
        </p:spPr>
      </p:pic>
      <p:grpSp>
        <p:nvGrpSpPr>
          <p:cNvPr id="6" name="Group 27"/>
          <p:cNvGrpSpPr/>
          <p:nvPr/>
        </p:nvGrpSpPr>
        <p:grpSpPr>
          <a:xfrm>
            <a:off x="2652574" y="5417285"/>
            <a:ext cx="477984" cy="363683"/>
            <a:chOff x="1440873" y="2881745"/>
            <a:chExt cx="637312" cy="484910"/>
          </a:xfrm>
        </p:grpSpPr>
        <p:sp>
          <p:nvSpPr>
            <p:cNvPr id="22" name="Oval 21"/>
            <p:cNvSpPr/>
            <p:nvPr/>
          </p:nvSpPr>
          <p:spPr>
            <a:xfrm>
              <a:off x="1634837" y="2881745"/>
              <a:ext cx="110837" cy="11083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23" name="Oval 22"/>
            <p:cNvSpPr/>
            <p:nvPr/>
          </p:nvSpPr>
          <p:spPr>
            <a:xfrm>
              <a:off x="1939639" y="3144982"/>
              <a:ext cx="138546" cy="13854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24" name="Oval 23"/>
            <p:cNvSpPr/>
            <p:nvPr/>
          </p:nvSpPr>
          <p:spPr>
            <a:xfrm>
              <a:off x="1676401" y="3255818"/>
              <a:ext cx="110837" cy="11083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25" name="Oval 24"/>
            <p:cNvSpPr/>
            <p:nvPr/>
          </p:nvSpPr>
          <p:spPr>
            <a:xfrm>
              <a:off x="1440873" y="3061854"/>
              <a:ext cx="152401" cy="15240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26" name="Oval 25"/>
            <p:cNvSpPr/>
            <p:nvPr/>
          </p:nvSpPr>
          <p:spPr>
            <a:xfrm>
              <a:off x="1870365" y="2909454"/>
              <a:ext cx="180109" cy="18010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27" name="Oval 26"/>
            <p:cNvSpPr/>
            <p:nvPr/>
          </p:nvSpPr>
          <p:spPr>
            <a:xfrm>
              <a:off x="1634837" y="3089563"/>
              <a:ext cx="96983" cy="9698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gr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241199">
            <a:off x="4495632" y="3322752"/>
            <a:ext cx="939729" cy="1028891"/>
          </a:xfrm>
          <a:prstGeom prst="rect">
            <a:avLst/>
          </a:prstGeom>
        </p:spPr>
      </p:pic>
      <p:grpSp>
        <p:nvGrpSpPr>
          <p:cNvPr id="7" name="Group 34"/>
          <p:cNvGrpSpPr/>
          <p:nvPr/>
        </p:nvGrpSpPr>
        <p:grpSpPr>
          <a:xfrm>
            <a:off x="7736344" y="2444234"/>
            <a:ext cx="597699" cy="454770"/>
            <a:chOff x="1440873" y="2881745"/>
            <a:chExt cx="637312" cy="484910"/>
          </a:xfrm>
        </p:grpSpPr>
        <p:sp>
          <p:nvSpPr>
            <p:cNvPr id="36" name="Oval 35"/>
            <p:cNvSpPr/>
            <p:nvPr/>
          </p:nvSpPr>
          <p:spPr>
            <a:xfrm>
              <a:off x="1634837" y="2881745"/>
              <a:ext cx="110837" cy="11083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37" name="Oval 36"/>
            <p:cNvSpPr/>
            <p:nvPr/>
          </p:nvSpPr>
          <p:spPr>
            <a:xfrm>
              <a:off x="1939639" y="3144982"/>
              <a:ext cx="138546" cy="13854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38" name="Oval 37"/>
            <p:cNvSpPr/>
            <p:nvPr/>
          </p:nvSpPr>
          <p:spPr>
            <a:xfrm>
              <a:off x="1676401" y="3255818"/>
              <a:ext cx="110837" cy="11083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39" name="Oval 38"/>
            <p:cNvSpPr/>
            <p:nvPr/>
          </p:nvSpPr>
          <p:spPr>
            <a:xfrm>
              <a:off x="1440873" y="3061854"/>
              <a:ext cx="152401" cy="15240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40" name="Oval 39"/>
            <p:cNvSpPr/>
            <p:nvPr/>
          </p:nvSpPr>
          <p:spPr>
            <a:xfrm>
              <a:off x="1870365" y="2909454"/>
              <a:ext cx="180109" cy="18010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41" name="Oval 40"/>
            <p:cNvSpPr/>
            <p:nvPr/>
          </p:nvSpPr>
          <p:spPr>
            <a:xfrm>
              <a:off x="1634837" y="3089563"/>
              <a:ext cx="96983" cy="9698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grpSp>
      <p:grpSp>
        <p:nvGrpSpPr>
          <p:cNvPr id="8" name="Group 50"/>
          <p:cNvGrpSpPr/>
          <p:nvPr/>
        </p:nvGrpSpPr>
        <p:grpSpPr>
          <a:xfrm rot="1000171" flipH="1">
            <a:off x="5122088" y="2775263"/>
            <a:ext cx="976745" cy="654627"/>
            <a:chOff x="4099610" y="1946173"/>
            <a:chExt cx="1302327" cy="872836"/>
          </a:xfrm>
        </p:grpSpPr>
        <p:sp>
          <p:nvSpPr>
            <p:cNvPr id="50" name="Oval Callout 49"/>
            <p:cNvSpPr/>
            <p:nvPr/>
          </p:nvSpPr>
          <p:spPr>
            <a:xfrm flipH="1">
              <a:off x="4099610" y="1946173"/>
              <a:ext cx="1302327" cy="872836"/>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latin typeface="Calibri" panose="020F0502020204030204" pitchFamily="34" charset="0"/>
              </a:endParaRPr>
            </a:p>
          </p:txBody>
        </p:sp>
        <p:grpSp>
          <p:nvGrpSpPr>
            <p:cNvPr id="9" name="Group 41"/>
            <p:cNvGrpSpPr/>
            <p:nvPr/>
          </p:nvGrpSpPr>
          <p:grpSpPr>
            <a:xfrm>
              <a:off x="4391891" y="2105891"/>
              <a:ext cx="637312" cy="484910"/>
              <a:chOff x="1440873" y="2881745"/>
              <a:chExt cx="637312" cy="484910"/>
            </a:xfrm>
          </p:grpSpPr>
          <p:sp>
            <p:nvSpPr>
              <p:cNvPr id="43" name="Oval 42"/>
              <p:cNvSpPr/>
              <p:nvPr/>
            </p:nvSpPr>
            <p:spPr>
              <a:xfrm>
                <a:off x="1634837" y="2881745"/>
                <a:ext cx="110837" cy="11083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44" name="Oval 43"/>
              <p:cNvSpPr/>
              <p:nvPr/>
            </p:nvSpPr>
            <p:spPr>
              <a:xfrm>
                <a:off x="1939639" y="3144982"/>
                <a:ext cx="138546" cy="13854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45" name="Oval 44"/>
              <p:cNvSpPr/>
              <p:nvPr/>
            </p:nvSpPr>
            <p:spPr>
              <a:xfrm>
                <a:off x="1676401" y="3255818"/>
                <a:ext cx="110837" cy="11083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46" name="Oval 45"/>
              <p:cNvSpPr/>
              <p:nvPr/>
            </p:nvSpPr>
            <p:spPr>
              <a:xfrm>
                <a:off x="1440873" y="3061854"/>
                <a:ext cx="152401" cy="15240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47" name="Oval 46"/>
              <p:cNvSpPr/>
              <p:nvPr/>
            </p:nvSpPr>
            <p:spPr>
              <a:xfrm>
                <a:off x="1870365" y="2909454"/>
                <a:ext cx="180109" cy="18010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48" name="Oval 47"/>
              <p:cNvSpPr/>
              <p:nvPr/>
            </p:nvSpPr>
            <p:spPr>
              <a:xfrm>
                <a:off x="1634837" y="3089563"/>
                <a:ext cx="96983" cy="9698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grpSp>
      </p:grpSp>
      <p:sp>
        <p:nvSpPr>
          <p:cNvPr id="55" name="Right Arrow 54"/>
          <p:cNvSpPr/>
          <p:nvPr/>
        </p:nvSpPr>
        <p:spPr>
          <a:xfrm>
            <a:off x="3696430" y="2184351"/>
            <a:ext cx="3738666" cy="517024"/>
          </a:xfrm>
          <a:prstGeom prst="rightArrow">
            <a:avLst>
              <a:gd name="adj1" fmla="val 50000"/>
              <a:gd name="adj2" fmla="val 82512"/>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56" name="TextBox 55"/>
          <p:cNvSpPr txBox="1"/>
          <p:nvPr/>
        </p:nvSpPr>
        <p:spPr>
          <a:xfrm>
            <a:off x="251980" y="4951269"/>
            <a:ext cx="1745672" cy="507831"/>
          </a:xfrm>
          <a:prstGeom prst="rect">
            <a:avLst/>
          </a:prstGeom>
          <a:noFill/>
        </p:spPr>
        <p:txBody>
          <a:bodyPr wrap="square" rtlCol="0">
            <a:spAutoFit/>
          </a:bodyPr>
          <a:lstStyle/>
          <a:p>
            <a:pPr algn="ctr"/>
            <a:endParaRPr lang="en-US" sz="2700" b="1" dirty="0">
              <a:solidFill>
                <a:schemeClr val="bg1"/>
              </a:solidFill>
              <a:latin typeface="Calibri" panose="020F0502020204030204" pitchFamily="34" charset="0"/>
            </a:endParaRPr>
          </a:p>
        </p:txBody>
      </p:sp>
      <p:sp>
        <p:nvSpPr>
          <p:cNvPr id="59" name="TextBox 58"/>
          <p:cNvSpPr txBox="1"/>
          <p:nvPr/>
        </p:nvSpPr>
        <p:spPr>
          <a:xfrm>
            <a:off x="5021627" y="3657600"/>
            <a:ext cx="2064973" cy="507831"/>
          </a:xfrm>
          <a:prstGeom prst="rect">
            <a:avLst/>
          </a:prstGeom>
          <a:noFill/>
        </p:spPr>
        <p:txBody>
          <a:bodyPr wrap="square" rtlCol="0">
            <a:spAutoFit/>
          </a:bodyPr>
          <a:lstStyle/>
          <a:p>
            <a:pPr algn="ctr"/>
            <a:r>
              <a:rPr lang="en-US" sz="2700" b="1" dirty="0">
                <a:latin typeface="Calibri" panose="020F0502020204030204" pitchFamily="34" charset="0"/>
              </a:rPr>
              <a:t>Vector</a:t>
            </a:r>
          </a:p>
        </p:txBody>
      </p:sp>
      <p:grpSp>
        <p:nvGrpSpPr>
          <p:cNvPr id="10" name="Group 52"/>
          <p:cNvGrpSpPr/>
          <p:nvPr/>
        </p:nvGrpSpPr>
        <p:grpSpPr>
          <a:xfrm>
            <a:off x="3237805" y="920547"/>
            <a:ext cx="662333" cy="534043"/>
            <a:chOff x="1440873" y="2881745"/>
            <a:chExt cx="637312" cy="484910"/>
          </a:xfrm>
        </p:grpSpPr>
        <p:sp>
          <p:nvSpPr>
            <p:cNvPr id="54" name="Oval 53"/>
            <p:cNvSpPr/>
            <p:nvPr/>
          </p:nvSpPr>
          <p:spPr>
            <a:xfrm>
              <a:off x="1634837" y="2881745"/>
              <a:ext cx="110837" cy="11083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62" name="Oval 61"/>
            <p:cNvSpPr/>
            <p:nvPr/>
          </p:nvSpPr>
          <p:spPr>
            <a:xfrm>
              <a:off x="1939639" y="3144982"/>
              <a:ext cx="138546" cy="13854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63" name="Oval 62"/>
            <p:cNvSpPr/>
            <p:nvPr/>
          </p:nvSpPr>
          <p:spPr>
            <a:xfrm>
              <a:off x="1676401" y="3255818"/>
              <a:ext cx="110837" cy="11083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64" name="Oval 63"/>
            <p:cNvSpPr/>
            <p:nvPr/>
          </p:nvSpPr>
          <p:spPr>
            <a:xfrm>
              <a:off x="1440873" y="3061854"/>
              <a:ext cx="152401" cy="15240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65" name="Oval 64"/>
            <p:cNvSpPr/>
            <p:nvPr/>
          </p:nvSpPr>
          <p:spPr>
            <a:xfrm>
              <a:off x="1870365" y="2909454"/>
              <a:ext cx="180109" cy="18010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66" name="Oval 65"/>
            <p:cNvSpPr/>
            <p:nvPr/>
          </p:nvSpPr>
          <p:spPr>
            <a:xfrm>
              <a:off x="1634837" y="3089563"/>
              <a:ext cx="96983" cy="9698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grpSp>
      <p:grpSp>
        <p:nvGrpSpPr>
          <p:cNvPr id="11" name="Group 66"/>
          <p:cNvGrpSpPr/>
          <p:nvPr/>
        </p:nvGrpSpPr>
        <p:grpSpPr>
          <a:xfrm rot="7181599">
            <a:off x="3108382" y="5696334"/>
            <a:ext cx="364587" cy="277402"/>
            <a:chOff x="1440873" y="2881745"/>
            <a:chExt cx="637312" cy="484910"/>
          </a:xfrm>
        </p:grpSpPr>
        <p:sp>
          <p:nvSpPr>
            <p:cNvPr id="68" name="Oval 67"/>
            <p:cNvSpPr/>
            <p:nvPr/>
          </p:nvSpPr>
          <p:spPr>
            <a:xfrm>
              <a:off x="1634837" y="2881745"/>
              <a:ext cx="110837" cy="11083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69" name="Oval 68"/>
            <p:cNvSpPr/>
            <p:nvPr/>
          </p:nvSpPr>
          <p:spPr>
            <a:xfrm>
              <a:off x="1939639" y="3144982"/>
              <a:ext cx="138546" cy="13854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70" name="Oval 69"/>
            <p:cNvSpPr/>
            <p:nvPr/>
          </p:nvSpPr>
          <p:spPr>
            <a:xfrm>
              <a:off x="1676401" y="3255818"/>
              <a:ext cx="110837" cy="11083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71" name="Oval 70"/>
            <p:cNvSpPr/>
            <p:nvPr/>
          </p:nvSpPr>
          <p:spPr>
            <a:xfrm>
              <a:off x="1440873" y="3061854"/>
              <a:ext cx="152401" cy="15240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72" name="Oval 71"/>
            <p:cNvSpPr/>
            <p:nvPr/>
          </p:nvSpPr>
          <p:spPr>
            <a:xfrm>
              <a:off x="1870365" y="2909454"/>
              <a:ext cx="180109" cy="18010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73" name="Oval 72"/>
            <p:cNvSpPr/>
            <p:nvPr/>
          </p:nvSpPr>
          <p:spPr>
            <a:xfrm>
              <a:off x="1634837" y="3089563"/>
              <a:ext cx="96983" cy="9698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grpSp>
      <p:grpSp>
        <p:nvGrpSpPr>
          <p:cNvPr id="12" name="Group 73"/>
          <p:cNvGrpSpPr/>
          <p:nvPr/>
        </p:nvGrpSpPr>
        <p:grpSpPr>
          <a:xfrm rot="17416186">
            <a:off x="2515647" y="5149594"/>
            <a:ext cx="327298" cy="256783"/>
            <a:chOff x="1440873" y="2881745"/>
            <a:chExt cx="637312" cy="484910"/>
          </a:xfrm>
        </p:grpSpPr>
        <p:sp>
          <p:nvSpPr>
            <p:cNvPr id="75" name="Oval 74"/>
            <p:cNvSpPr/>
            <p:nvPr/>
          </p:nvSpPr>
          <p:spPr>
            <a:xfrm>
              <a:off x="1634837" y="2881745"/>
              <a:ext cx="110837" cy="11083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76" name="Oval 75"/>
            <p:cNvSpPr/>
            <p:nvPr/>
          </p:nvSpPr>
          <p:spPr>
            <a:xfrm>
              <a:off x="1939639" y="3144982"/>
              <a:ext cx="138546" cy="13854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77" name="Oval 76"/>
            <p:cNvSpPr/>
            <p:nvPr/>
          </p:nvSpPr>
          <p:spPr>
            <a:xfrm>
              <a:off x="1676401" y="3255818"/>
              <a:ext cx="110837" cy="11083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78" name="Oval 77"/>
            <p:cNvSpPr/>
            <p:nvPr/>
          </p:nvSpPr>
          <p:spPr>
            <a:xfrm>
              <a:off x="1440873" y="3061854"/>
              <a:ext cx="152401" cy="15240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79" name="Oval 78"/>
            <p:cNvSpPr/>
            <p:nvPr/>
          </p:nvSpPr>
          <p:spPr>
            <a:xfrm>
              <a:off x="1870365" y="2909454"/>
              <a:ext cx="180109" cy="18010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80" name="Oval 79"/>
            <p:cNvSpPr/>
            <p:nvPr/>
          </p:nvSpPr>
          <p:spPr>
            <a:xfrm>
              <a:off x="1634837" y="3089563"/>
              <a:ext cx="96983" cy="9698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grpSp>
      <p:sp>
        <p:nvSpPr>
          <p:cNvPr id="74" name="TextBox 73">
            <a:extLst>
              <a:ext uri="{FF2B5EF4-FFF2-40B4-BE49-F238E27FC236}">
                <a16:creationId xmlns:a16="http://schemas.microsoft.com/office/drawing/2014/main" id="{968438FB-30F9-47A9-AA03-797805EF939F}"/>
              </a:ext>
            </a:extLst>
          </p:cNvPr>
          <p:cNvSpPr txBox="1"/>
          <p:nvPr/>
        </p:nvSpPr>
        <p:spPr>
          <a:xfrm>
            <a:off x="3746009" y="845390"/>
            <a:ext cx="2071940" cy="507831"/>
          </a:xfrm>
          <a:prstGeom prst="rect">
            <a:avLst/>
          </a:prstGeom>
          <a:noFill/>
        </p:spPr>
        <p:txBody>
          <a:bodyPr wrap="square" rtlCol="0">
            <a:spAutoFit/>
          </a:bodyPr>
          <a:lstStyle/>
          <a:p>
            <a:pPr algn="ctr"/>
            <a:r>
              <a:rPr lang="en-US" sz="2700" b="1" dirty="0">
                <a:solidFill>
                  <a:schemeClr val="bg1"/>
                </a:solidFill>
                <a:latin typeface="Calibri" panose="020F0502020204030204" pitchFamily="34" charset="0"/>
              </a:rPr>
              <a:t>(Pathogen)</a:t>
            </a:r>
          </a:p>
        </p:txBody>
      </p:sp>
      <p:pic>
        <p:nvPicPr>
          <p:cNvPr id="61" name="Picture 60">
            <a:extLst>
              <a:ext uri="{FF2B5EF4-FFF2-40B4-BE49-F238E27FC236}">
                <a16:creationId xmlns:a16="http://schemas.microsoft.com/office/drawing/2014/main" id="{BA6DDFC4-326D-4F68-B846-772AAF3D38F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241199">
            <a:off x="838032" y="3496957"/>
            <a:ext cx="939729" cy="1028891"/>
          </a:xfrm>
          <a:prstGeom prst="rect">
            <a:avLst/>
          </a:prstGeom>
        </p:spPr>
      </p:pic>
      <p:pic>
        <p:nvPicPr>
          <p:cNvPr id="84" name="Picture 83">
            <a:extLst>
              <a:ext uri="{FF2B5EF4-FFF2-40B4-BE49-F238E27FC236}">
                <a16:creationId xmlns:a16="http://schemas.microsoft.com/office/drawing/2014/main" id="{77A95D42-1F73-487E-87B5-4E6A677B62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64349" y="1828800"/>
            <a:ext cx="2229688" cy="1974624"/>
          </a:xfrm>
          <a:prstGeom prst="rect">
            <a:avLst/>
          </a:prstGeom>
        </p:spPr>
      </p:pic>
      <p:sp>
        <p:nvSpPr>
          <p:cNvPr id="15" name="Arrow: Curved Right 14">
            <a:extLst>
              <a:ext uri="{FF2B5EF4-FFF2-40B4-BE49-F238E27FC236}">
                <a16:creationId xmlns:a16="http://schemas.microsoft.com/office/drawing/2014/main" id="{430FAFA0-9242-407A-B406-8B3C365841D4}"/>
              </a:ext>
            </a:extLst>
          </p:cNvPr>
          <p:cNvSpPr/>
          <p:nvPr/>
        </p:nvSpPr>
        <p:spPr>
          <a:xfrm rot="12793938" flipV="1">
            <a:off x="4850503" y="4519193"/>
            <a:ext cx="1199802" cy="2523550"/>
          </a:xfrm>
          <a:prstGeom prst="curved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86" name="Arrow: Curved Right 85">
            <a:extLst>
              <a:ext uri="{FF2B5EF4-FFF2-40B4-BE49-F238E27FC236}">
                <a16:creationId xmlns:a16="http://schemas.microsoft.com/office/drawing/2014/main" id="{F2A7AAE9-4E3C-465F-A9F9-83958345B182}"/>
              </a:ext>
            </a:extLst>
          </p:cNvPr>
          <p:cNvSpPr/>
          <p:nvPr/>
        </p:nvSpPr>
        <p:spPr>
          <a:xfrm rot="19305077" flipV="1">
            <a:off x="676447" y="4428560"/>
            <a:ext cx="1199802" cy="2523550"/>
          </a:xfrm>
          <a:prstGeom prst="curved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grpSp>
        <p:nvGrpSpPr>
          <p:cNvPr id="87" name="Group 27">
            <a:extLst>
              <a:ext uri="{FF2B5EF4-FFF2-40B4-BE49-F238E27FC236}">
                <a16:creationId xmlns:a16="http://schemas.microsoft.com/office/drawing/2014/main" id="{100FCC41-5A25-4A01-9849-2F5581066C95}"/>
              </a:ext>
            </a:extLst>
          </p:cNvPr>
          <p:cNvGrpSpPr/>
          <p:nvPr/>
        </p:nvGrpSpPr>
        <p:grpSpPr>
          <a:xfrm>
            <a:off x="2836876" y="2479387"/>
            <a:ext cx="477984" cy="363683"/>
            <a:chOff x="1440873" y="2881745"/>
            <a:chExt cx="637312" cy="484910"/>
          </a:xfrm>
        </p:grpSpPr>
        <p:sp>
          <p:nvSpPr>
            <p:cNvPr id="88" name="Oval 87">
              <a:extLst>
                <a:ext uri="{FF2B5EF4-FFF2-40B4-BE49-F238E27FC236}">
                  <a16:creationId xmlns:a16="http://schemas.microsoft.com/office/drawing/2014/main" id="{A1DD4027-FDCE-48C4-B583-315D6AAB61D1}"/>
                </a:ext>
              </a:extLst>
            </p:cNvPr>
            <p:cNvSpPr/>
            <p:nvPr/>
          </p:nvSpPr>
          <p:spPr>
            <a:xfrm>
              <a:off x="1634837" y="2881745"/>
              <a:ext cx="110837" cy="11083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89" name="Oval 88">
              <a:extLst>
                <a:ext uri="{FF2B5EF4-FFF2-40B4-BE49-F238E27FC236}">
                  <a16:creationId xmlns:a16="http://schemas.microsoft.com/office/drawing/2014/main" id="{96D55B6A-C04F-42E4-A114-7E7441FC0C80}"/>
                </a:ext>
              </a:extLst>
            </p:cNvPr>
            <p:cNvSpPr/>
            <p:nvPr/>
          </p:nvSpPr>
          <p:spPr>
            <a:xfrm>
              <a:off x="1939639" y="3144982"/>
              <a:ext cx="138546" cy="13854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90" name="Oval 89">
              <a:extLst>
                <a:ext uri="{FF2B5EF4-FFF2-40B4-BE49-F238E27FC236}">
                  <a16:creationId xmlns:a16="http://schemas.microsoft.com/office/drawing/2014/main" id="{6F6446E5-6BB9-49F0-871D-927BBCCE102A}"/>
                </a:ext>
              </a:extLst>
            </p:cNvPr>
            <p:cNvSpPr/>
            <p:nvPr/>
          </p:nvSpPr>
          <p:spPr>
            <a:xfrm>
              <a:off x="1676401" y="3255818"/>
              <a:ext cx="110837" cy="11083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91" name="Oval 90">
              <a:extLst>
                <a:ext uri="{FF2B5EF4-FFF2-40B4-BE49-F238E27FC236}">
                  <a16:creationId xmlns:a16="http://schemas.microsoft.com/office/drawing/2014/main" id="{D9E5038C-29EF-4039-9784-A9415ACC5AD4}"/>
                </a:ext>
              </a:extLst>
            </p:cNvPr>
            <p:cNvSpPr/>
            <p:nvPr/>
          </p:nvSpPr>
          <p:spPr>
            <a:xfrm>
              <a:off x="1440873" y="3061854"/>
              <a:ext cx="152401" cy="15240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92" name="Oval 91">
              <a:extLst>
                <a:ext uri="{FF2B5EF4-FFF2-40B4-BE49-F238E27FC236}">
                  <a16:creationId xmlns:a16="http://schemas.microsoft.com/office/drawing/2014/main" id="{FD810A47-5B75-40E4-BFA8-B43C41C0A2B3}"/>
                </a:ext>
              </a:extLst>
            </p:cNvPr>
            <p:cNvSpPr/>
            <p:nvPr/>
          </p:nvSpPr>
          <p:spPr>
            <a:xfrm>
              <a:off x="1870365" y="2909454"/>
              <a:ext cx="180109" cy="18010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93" name="Oval 92">
              <a:extLst>
                <a:ext uri="{FF2B5EF4-FFF2-40B4-BE49-F238E27FC236}">
                  <a16:creationId xmlns:a16="http://schemas.microsoft.com/office/drawing/2014/main" id="{1671738D-F1AC-43C8-90A9-B66DACAF44C0}"/>
                </a:ext>
              </a:extLst>
            </p:cNvPr>
            <p:cNvSpPr/>
            <p:nvPr/>
          </p:nvSpPr>
          <p:spPr>
            <a:xfrm>
              <a:off x="1634837" y="3089563"/>
              <a:ext cx="96983" cy="9698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grpSp>
      <p:grpSp>
        <p:nvGrpSpPr>
          <p:cNvPr id="94" name="Group 66">
            <a:extLst>
              <a:ext uri="{FF2B5EF4-FFF2-40B4-BE49-F238E27FC236}">
                <a16:creationId xmlns:a16="http://schemas.microsoft.com/office/drawing/2014/main" id="{C4B09E04-8B3B-41B2-976A-88BFDFB3AD25}"/>
              </a:ext>
            </a:extLst>
          </p:cNvPr>
          <p:cNvGrpSpPr/>
          <p:nvPr/>
        </p:nvGrpSpPr>
        <p:grpSpPr>
          <a:xfrm rot="7181599">
            <a:off x="3292684" y="2758436"/>
            <a:ext cx="364587" cy="277402"/>
            <a:chOff x="1440873" y="2881745"/>
            <a:chExt cx="637312" cy="484910"/>
          </a:xfrm>
        </p:grpSpPr>
        <p:sp>
          <p:nvSpPr>
            <p:cNvPr id="95" name="Oval 94">
              <a:extLst>
                <a:ext uri="{FF2B5EF4-FFF2-40B4-BE49-F238E27FC236}">
                  <a16:creationId xmlns:a16="http://schemas.microsoft.com/office/drawing/2014/main" id="{155AAC15-5E07-4AA0-A909-C9E7D641AFDC}"/>
                </a:ext>
              </a:extLst>
            </p:cNvPr>
            <p:cNvSpPr/>
            <p:nvPr/>
          </p:nvSpPr>
          <p:spPr>
            <a:xfrm>
              <a:off x="1634837" y="2881745"/>
              <a:ext cx="110837" cy="11083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96" name="Oval 95">
              <a:extLst>
                <a:ext uri="{FF2B5EF4-FFF2-40B4-BE49-F238E27FC236}">
                  <a16:creationId xmlns:a16="http://schemas.microsoft.com/office/drawing/2014/main" id="{E5F3B4B0-0C2C-4EA1-970B-6D4BDE3A2936}"/>
                </a:ext>
              </a:extLst>
            </p:cNvPr>
            <p:cNvSpPr/>
            <p:nvPr/>
          </p:nvSpPr>
          <p:spPr>
            <a:xfrm>
              <a:off x="1939639" y="3144982"/>
              <a:ext cx="138546" cy="13854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97" name="Oval 96">
              <a:extLst>
                <a:ext uri="{FF2B5EF4-FFF2-40B4-BE49-F238E27FC236}">
                  <a16:creationId xmlns:a16="http://schemas.microsoft.com/office/drawing/2014/main" id="{BAF5709D-D2D0-4F38-92A9-6BA0B8602DAA}"/>
                </a:ext>
              </a:extLst>
            </p:cNvPr>
            <p:cNvSpPr/>
            <p:nvPr/>
          </p:nvSpPr>
          <p:spPr>
            <a:xfrm>
              <a:off x="1676401" y="3255818"/>
              <a:ext cx="110837" cy="11083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98" name="Oval 97">
              <a:extLst>
                <a:ext uri="{FF2B5EF4-FFF2-40B4-BE49-F238E27FC236}">
                  <a16:creationId xmlns:a16="http://schemas.microsoft.com/office/drawing/2014/main" id="{A086952D-6D3B-4A70-9ECF-C4D2F4D4D766}"/>
                </a:ext>
              </a:extLst>
            </p:cNvPr>
            <p:cNvSpPr/>
            <p:nvPr/>
          </p:nvSpPr>
          <p:spPr>
            <a:xfrm>
              <a:off x="1440873" y="3061854"/>
              <a:ext cx="152401" cy="15240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99" name="Oval 98">
              <a:extLst>
                <a:ext uri="{FF2B5EF4-FFF2-40B4-BE49-F238E27FC236}">
                  <a16:creationId xmlns:a16="http://schemas.microsoft.com/office/drawing/2014/main" id="{5D18BF9A-6215-481E-A9DB-E779AB60EF7E}"/>
                </a:ext>
              </a:extLst>
            </p:cNvPr>
            <p:cNvSpPr/>
            <p:nvPr/>
          </p:nvSpPr>
          <p:spPr>
            <a:xfrm>
              <a:off x="1870365" y="2909454"/>
              <a:ext cx="180109" cy="18010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100" name="Oval 99">
              <a:extLst>
                <a:ext uri="{FF2B5EF4-FFF2-40B4-BE49-F238E27FC236}">
                  <a16:creationId xmlns:a16="http://schemas.microsoft.com/office/drawing/2014/main" id="{20DEFDBC-827B-446E-9296-CD6E3F2C579B}"/>
                </a:ext>
              </a:extLst>
            </p:cNvPr>
            <p:cNvSpPr/>
            <p:nvPr/>
          </p:nvSpPr>
          <p:spPr>
            <a:xfrm>
              <a:off x="1634837" y="3089563"/>
              <a:ext cx="96983" cy="9698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grpSp>
      <p:grpSp>
        <p:nvGrpSpPr>
          <p:cNvPr id="101" name="Group 73">
            <a:extLst>
              <a:ext uri="{FF2B5EF4-FFF2-40B4-BE49-F238E27FC236}">
                <a16:creationId xmlns:a16="http://schemas.microsoft.com/office/drawing/2014/main" id="{F89E6099-61F2-4537-A747-E22198424A24}"/>
              </a:ext>
            </a:extLst>
          </p:cNvPr>
          <p:cNvGrpSpPr/>
          <p:nvPr/>
        </p:nvGrpSpPr>
        <p:grpSpPr>
          <a:xfrm rot="17416186">
            <a:off x="2699949" y="2211696"/>
            <a:ext cx="327298" cy="256783"/>
            <a:chOff x="1440873" y="2881745"/>
            <a:chExt cx="637312" cy="484910"/>
          </a:xfrm>
        </p:grpSpPr>
        <p:sp>
          <p:nvSpPr>
            <p:cNvPr id="102" name="Oval 101">
              <a:extLst>
                <a:ext uri="{FF2B5EF4-FFF2-40B4-BE49-F238E27FC236}">
                  <a16:creationId xmlns:a16="http://schemas.microsoft.com/office/drawing/2014/main" id="{0007B5B3-6F8D-42C7-B603-DA130FE928B7}"/>
                </a:ext>
              </a:extLst>
            </p:cNvPr>
            <p:cNvSpPr/>
            <p:nvPr/>
          </p:nvSpPr>
          <p:spPr>
            <a:xfrm>
              <a:off x="1634837" y="2881745"/>
              <a:ext cx="110837" cy="11083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103" name="Oval 102">
              <a:extLst>
                <a:ext uri="{FF2B5EF4-FFF2-40B4-BE49-F238E27FC236}">
                  <a16:creationId xmlns:a16="http://schemas.microsoft.com/office/drawing/2014/main" id="{58854CCA-AC2B-4D58-829E-DA2A104697C6}"/>
                </a:ext>
              </a:extLst>
            </p:cNvPr>
            <p:cNvSpPr/>
            <p:nvPr/>
          </p:nvSpPr>
          <p:spPr>
            <a:xfrm>
              <a:off x="1939639" y="3144982"/>
              <a:ext cx="138546" cy="13854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104" name="Oval 103">
              <a:extLst>
                <a:ext uri="{FF2B5EF4-FFF2-40B4-BE49-F238E27FC236}">
                  <a16:creationId xmlns:a16="http://schemas.microsoft.com/office/drawing/2014/main" id="{AF6DD6E9-A7B8-4270-9F39-F06BDC79B1E3}"/>
                </a:ext>
              </a:extLst>
            </p:cNvPr>
            <p:cNvSpPr/>
            <p:nvPr/>
          </p:nvSpPr>
          <p:spPr>
            <a:xfrm>
              <a:off x="1676401" y="3255818"/>
              <a:ext cx="110837" cy="11083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105" name="Oval 104">
              <a:extLst>
                <a:ext uri="{FF2B5EF4-FFF2-40B4-BE49-F238E27FC236}">
                  <a16:creationId xmlns:a16="http://schemas.microsoft.com/office/drawing/2014/main" id="{30E8A2D4-9158-474E-B605-FEC0E0082979}"/>
                </a:ext>
              </a:extLst>
            </p:cNvPr>
            <p:cNvSpPr/>
            <p:nvPr/>
          </p:nvSpPr>
          <p:spPr>
            <a:xfrm>
              <a:off x="1440873" y="3061854"/>
              <a:ext cx="152401" cy="15240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106" name="Oval 105">
              <a:extLst>
                <a:ext uri="{FF2B5EF4-FFF2-40B4-BE49-F238E27FC236}">
                  <a16:creationId xmlns:a16="http://schemas.microsoft.com/office/drawing/2014/main" id="{032F5487-6C2E-4365-88B6-D7B560293013}"/>
                </a:ext>
              </a:extLst>
            </p:cNvPr>
            <p:cNvSpPr/>
            <p:nvPr/>
          </p:nvSpPr>
          <p:spPr>
            <a:xfrm>
              <a:off x="1870365" y="2909454"/>
              <a:ext cx="180109" cy="18010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107" name="Oval 106">
              <a:extLst>
                <a:ext uri="{FF2B5EF4-FFF2-40B4-BE49-F238E27FC236}">
                  <a16:creationId xmlns:a16="http://schemas.microsoft.com/office/drawing/2014/main" id="{D6B93930-85A8-4DF2-9777-A8F262980D0D}"/>
                </a:ext>
              </a:extLst>
            </p:cNvPr>
            <p:cNvSpPr/>
            <p:nvPr/>
          </p:nvSpPr>
          <p:spPr>
            <a:xfrm>
              <a:off x="1634837" y="3089563"/>
              <a:ext cx="96983" cy="9698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grpSp>
      <p:sp>
        <p:nvSpPr>
          <p:cNvPr id="108" name="Arrow: Curved Right 107">
            <a:extLst>
              <a:ext uri="{FF2B5EF4-FFF2-40B4-BE49-F238E27FC236}">
                <a16:creationId xmlns:a16="http://schemas.microsoft.com/office/drawing/2014/main" id="{E9C086F3-08FA-4F5B-9CC9-9641BCC1A202}"/>
              </a:ext>
            </a:extLst>
          </p:cNvPr>
          <p:cNvSpPr/>
          <p:nvPr/>
        </p:nvSpPr>
        <p:spPr>
          <a:xfrm rot="2190078" flipV="1">
            <a:off x="458650" y="1240880"/>
            <a:ext cx="1094719" cy="2479025"/>
          </a:xfrm>
          <a:prstGeom prst="curved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109" name="Oval Callout 49">
            <a:extLst>
              <a:ext uri="{FF2B5EF4-FFF2-40B4-BE49-F238E27FC236}">
                <a16:creationId xmlns:a16="http://schemas.microsoft.com/office/drawing/2014/main" id="{77EB15E0-64A8-449D-BF5C-0DD2D70B08F5}"/>
              </a:ext>
            </a:extLst>
          </p:cNvPr>
          <p:cNvSpPr/>
          <p:nvPr/>
        </p:nvSpPr>
        <p:spPr>
          <a:xfrm rot="1000171">
            <a:off x="1384558" y="2927057"/>
            <a:ext cx="976745" cy="654627"/>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grpSp>
        <p:nvGrpSpPr>
          <p:cNvPr id="120" name="Group 52">
            <a:extLst>
              <a:ext uri="{FF2B5EF4-FFF2-40B4-BE49-F238E27FC236}">
                <a16:creationId xmlns:a16="http://schemas.microsoft.com/office/drawing/2014/main" id="{EB956F2B-7392-44FB-935E-E33473CF396F}"/>
              </a:ext>
            </a:extLst>
          </p:cNvPr>
          <p:cNvGrpSpPr/>
          <p:nvPr/>
        </p:nvGrpSpPr>
        <p:grpSpPr>
          <a:xfrm>
            <a:off x="1541561" y="3040928"/>
            <a:ext cx="590167" cy="475855"/>
            <a:chOff x="1440873" y="2881745"/>
            <a:chExt cx="637312" cy="484910"/>
          </a:xfrm>
        </p:grpSpPr>
        <p:sp>
          <p:nvSpPr>
            <p:cNvPr id="121" name="Oval 120">
              <a:extLst>
                <a:ext uri="{FF2B5EF4-FFF2-40B4-BE49-F238E27FC236}">
                  <a16:creationId xmlns:a16="http://schemas.microsoft.com/office/drawing/2014/main" id="{234229A5-1CE3-434E-8449-37573E002C1C}"/>
                </a:ext>
              </a:extLst>
            </p:cNvPr>
            <p:cNvSpPr/>
            <p:nvPr/>
          </p:nvSpPr>
          <p:spPr>
            <a:xfrm>
              <a:off x="1634837" y="2881745"/>
              <a:ext cx="110837" cy="11083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122" name="Oval 121">
              <a:extLst>
                <a:ext uri="{FF2B5EF4-FFF2-40B4-BE49-F238E27FC236}">
                  <a16:creationId xmlns:a16="http://schemas.microsoft.com/office/drawing/2014/main" id="{0733B1DD-C92F-4FFA-82B7-F4AAF572E54C}"/>
                </a:ext>
              </a:extLst>
            </p:cNvPr>
            <p:cNvSpPr/>
            <p:nvPr/>
          </p:nvSpPr>
          <p:spPr>
            <a:xfrm>
              <a:off x="1939639" y="3144982"/>
              <a:ext cx="138546" cy="13854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123" name="Oval 122">
              <a:extLst>
                <a:ext uri="{FF2B5EF4-FFF2-40B4-BE49-F238E27FC236}">
                  <a16:creationId xmlns:a16="http://schemas.microsoft.com/office/drawing/2014/main" id="{FA5DEDD3-5117-4512-8A40-82EBA1FD9CAE}"/>
                </a:ext>
              </a:extLst>
            </p:cNvPr>
            <p:cNvSpPr/>
            <p:nvPr/>
          </p:nvSpPr>
          <p:spPr>
            <a:xfrm>
              <a:off x="1676401" y="3255818"/>
              <a:ext cx="110837" cy="11083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124" name="Oval 123">
              <a:extLst>
                <a:ext uri="{FF2B5EF4-FFF2-40B4-BE49-F238E27FC236}">
                  <a16:creationId xmlns:a16="http://schemas.microsoft.com/office/drawing/2014/main" id="{8703DFB1-0B8D-4D6F-AAC2-5A49AE40623E}"/>
                </a:ext>
              </a:extLst>
            </p:cNvPr>
            <p:cNvSpPr/>
            <p:nvPr/>
          </p:nvSpPr>
          <p:spPr>
            <a:xfrm>
              <a:off x="1440873" y="3061854"/>
              <a:ext cx="152401" cy="15240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125" name="Oval 124">
              <a:extLst>
                <a:ext uri="{FF2B5EF4-FFF2-40B4-BE49-F238E27FC236}">
                  <a16:creationId xmlns:a16="http://schemas.microsoft.com/office/drawing/2014/main" id="{15F19983-17D7-4754-98D1-D1EB4AED642C}"/>
                </a:ext>
              </a:extLst>
            </p:cNvPr>
            <p:cNvSpPr/>
            <p:nvPr/>
          </p:nvSpPr>
          <p:spPr>
            <a:xfrm>
              <a:off x="1870365" y="2909454"/>
              <a:ext cx="180109" cy="18010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sp>
          <p:nvSpPr>
            <p:cNvPr id="126" name="Oval 125">
              <a:extLst>
                <a:ext uri="{FF2B5EF4-FFF2-40B4-BE49-F238E27FC236}">
                  <a16:creationId xmlns:a16="http://schemas.microsoft.com/office/drawing/2014/main" id="{340752AB-98B0-4236-8A3C-3C88D70B7E05}"/>
                </a:ext>
              </a:extLst>
            </p:cNvPr>
            <p:cNvSpPr/>
            <p:nvPr/>
          </p:nvSpPr>
          <p:spPr>
            <a:xfrm>
              <a:off x="1634837" y="3089563"/>
              <a:ext cx="96983" cy="9698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latin typeface="Calibri" panose="020F0502020204030204" pitchFamily="34" charset="0"/>
              </a:endParaRPr>
            </a:p>
          </p:txBody>
        </p:sp>
      </p:grpSp>
      <p:pic>
        <p:nvPicPr>
          <p:cNvPr id="127" name="Picture 126">
            <a:extLst>
              <a:ext uri="{FF2B5EF4-FFF2-40B4-BE49-F238E27FC236}">
                <a16:creationId xmlns:a16="http://schemas.microsoft.com/office/drawing/2014/main" id="{D4A2CBBE-102B-4B95-92A8-60DDC012E61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241199">
            <a:off x="4400942" y="1850421"/>
            <a:ext cx="939729" cy="1028891"/>
          </a:xfrm>
          <a:prstGeom prst="rect">
            <a:avLst/>
          </a:prstGeom>
        </p:spPr>
      </p:pic>
    </p:spTree>
    <p:extLst>
      <p:ext uri="{BB962C8B-B14F-4D97-AF65-F5344CB8AC3E}">
        <p14:creationId xmlns:p14="http://schemas.microsoft.com/office/powerpoint/2010/main" val="272884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dissolve">
                                      <p:cBhvr>
                                        <p:cTn id="11" dur="500"/>
                                        <p:tgtEl>
                                          <p:spTgt spid="5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par>
                          <p:cTn id="19" fill="hold">
                            <p:stCondLst>
                              <p:cond delay="500"/>
                            </p:stCondLst>
                            <p:childTnLst>
                              <p:par>
                                <p:cTn id="20" presetID="9"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par>
                          <p:cTn id="23" fill="hold">
                            <p:stCondLst>
                              <p:cond delay="1000"/>
                            </p:stCondLst>
                            <p:childTnLst>
                              <p:par>
                                <p:cTn id="24" presetID="9"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dissolv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dissolve">
                                      <p:cBhvr>
                                        <p:cTn id="31" dur="500"/>
                                        <p:tgtEl>
                                          <p:spTgt spid="11"/>
                                        </p:tgtEl>
                                      </p:cBhvr>
                                    </p:animEffect>
                                  </p:childTnLst>
                                </p:cTn>
                              </p:par>
                            </p:childTnLst>
                          </p:cTn>
                        </p:par>
                        <p:par>
                          <p:cTn id="32" fill="hold">
                            <p:stCondLst>
                              <p:cond delay="500"/>
                            </p:stCondLst>
                            <p:childTnLst>
                              <p:par>
                                <p:cTn id="33" presetID="9" presetClass="entr" presetSubtype="0" fill="hold" grpId="0" nodeType="afterEffect" nodePh="1">
                                  <p:stCondLst>
                                    <p:cond delay="0"/>
                                  </p:stCondLst>
                                  <p:endCondLst>
                                    <p:cond evt="begin" delay="0">
                                      <p:tn val="33"/>
                                    </p:cond>
                                  </p:endCondLst>
                                  <p:childTnLst>
                                    <p:set>
                                      <p:cBhvr>
                                        <p:cTn id="34" dur="1" fill="hold">
                                          <p:stCondLst>
                                            <p:cond delay="0"/>
                                          </p:stCondLst>
                                        </p:cTn>
                                        <p:tgtEl>
                                          <p:spTgt spid="56"/>
                                        </p:tgtEl>
                                        <p:attrNameLst>
                                          <p:attrName>style.visibility</p:attrName>
                                        </p:attrNameLst>
                                      </p:cBhvr>
                                      <p:to>
                                        <p:strVal val="visible"/>
                                      </p:to>
                                    </p:set>
                                    <p:animEffect transition="in" filter="dissolve">
                                      <p:cBhvr>
                                        <p:cTn id="35" dur="500"/>
                                        <p:tgtEl>
                                          <p:spTgt spid="5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6"/>
                                        </p:tgtEl>
                                        <p:attrNameLst>
                                          <p:attrName>style.visibility</p:attrName>
                                        </p:attrNameLst>
                                      </p:cBhvr>
                                      <p:to>
                                        <p:strVal val="visible"/>
                                      </p:to>
                                    </p:set>
                                    <p:animEffect transition="in" filter="fade">
                                      <p:cBhvr>
                                        <p:cTn id="40" dur="500"/>
                                        <p:tgtEl>
                                          <p:spTgt spid="86"/>
                                        </p:tgtEl>
                                      </p:cBhvr>
                                    </p:animEffect>
                                  </p:childTnLst>
                                </p:cTn>
                              </p:par>
                              <p:par>
                                <p:cTn id="41" presetID="10" presetClass="entr" presetSubtype="0" fill="hold" nodeType="with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fade">
                                      <p:cBhvr>
                                        <p:cTn id="43" dur="500"/>
                                        <p:tgtEl>
                                          <p:spTgt spid="6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8"/>
                                        </p:tgtEl>
                                        <p:attrNameLst>
                                          <p:attrName>style.visibility</p:attrName>
                                        </p:attrNameLst>
                                      </p:cBhvr>
                                      <p:to>
                                        <p:strVal val="visible"/>
                                      </p:to>
                                    </p:set>
                                    <p:animEffect transition="in" filter="fade">
                                      <p:cBhvr>
                                        <p:cTn id="48" dur="500"/>
                                        <p:tgtEl>
                                          <p:spTgt spid="10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9"/>
                                        </p:tgtEl>
                                        <p:attrNameLst>
                                          <p:attrName>style.visibility</p:attrName>
                                        </p:attrNameLst>
                                      </p:cBhvr>
                                      <p:to>
                                        <p:strVal val="visible"/>
                                      </p:to>
                                    </p:set>
                                    <p:animEffect transition="in" filter="fade">
                                      <p:cBhvr>
                                        <p:cTn id="51" dur="500"/>
                                        <p:tgtEl>
                                          <p:spTgt spid="109"/>
                                        </p:tgtEl>
                                      </p:cBhvr>
                                    </p:animEffect>
                                  </p:childTnLst>
                                </p:cTn>
                              </p:par>
                              <p:par>
                                <p:cTn id="52" presetID="10" presetClass="entr" presetSubtype="0" fill="hold" nodeType="withEffect">
                                  <p:stCondLst>
                                    <p:cond delay="0"/>
                                  </p:stCondLst>
                                  <p:childTnLst>
                                    <p:set>
                                      <p:cBhvr>
                                        <p:cTn id="53" dur="1" fill="hold">
                                          <p:stCondLst>
                                            <p:cond delay="0"/>
                                          </p:stCondLst>
                                        </p:cTn>
                                        <p:tgtEl>
                                          <p:spTgt spid="120"/>
                                        </p:tgtEl>
                                        <p:attrNameLst>
                                          <p:attrName>style.visibility</p:attrName>
                                        </p:attrNameLst>
                                      </p:cBhvr>
                                      <p:to>
                                        <p:strVal val="visible"/>
                                      </p:to>
                                    </p:set>
                                    <p:animEffect transition="in" filter="fade">
                                      <p:cBhvr>
                                        <p:cTn id="54" dur="500"/>
                                        <p:tgtEl>
                                          <p:spTgt spid="120"/>
                                        </p:tgtEl>
                                      </p:cBhvr>
                                    </p:animEffect>
                                  </p:childTnLst>
                                </p:cTn>
                              </p:par>
                              <p:par>
                                <p:cTn id="55" presetID="10" presetClass="entr" presetSubtype="0" fill="hold" nodeType="withEffect">
                                  <p:stCondLst>
                                    <p:cond delay="0"/>
                                  </p:stCondLst>
                                  <p:childTnLst>
                                    <p:set>
                                      <p:cBhvr>
                                        <p:cTn id="56" dur="1" fill="hold">
                                          <p:stCondLst>
                                            <p:cond delay="0"/>
                                          </p:stCondLst>
                                        </p:cTn>
                                        <p:tgtEl>
                                          <p:spTgt spid="84"/>
                                        </p:tgtEl>
                                        <p:attrNameLst>
                                          <p:attrName>style.visibility</p:attrName>
                                        </p:attrNameLst>
                                      </p:cBhvr>
                                      <p:to>
                                        <p:strVal val="visible"/>
                                      </p:to>
                                    </p:set>
                                    <p:animEffect transition="in" filter="fade">
                                      <p:cBhvr>
                                        <p:cTn id="57" dur="500"/>
                                        <p:tgtEl>
                                          <p:spTgt spid="84"/>
                                        </p:tgtEl>
                                      </p:cBhvr>
                                    </p:animEffect>
                                  </p:childTnLst>
                                </p:cTn>
                              </p:par>
                            </p:childTnLst>
                          </p:cTn>
                        </p:par>
                        <p:par>
                          <p:cTn id="58" fill="hold">
                            <p:stCondLst>
                              <p:cond delay="500"/>
                            </p:stCondLst>
                            <p:childTnLst>
                              <p:par>
                                <p:cTn id="59" presetID="9" presetClass="entr" presetSubtype="0" fill="hold" nodeType="afterEffect">
                                  <p:stCondLst>
                                    <p:cond delay="0"/>
                                  </p:stCondLst>
                                  <p:childTnLst>
                                    <p:set>
                                      <p:cBhvr>
                                        <p:cTn id="60" dur="1" fill="hold">
                                          <p:stCondLst>
                                            <p:cond delay="0"/>
                                          </p:stCondLst>
                                        </p:cTn>
                                        <p:tgtEl>
                                          <p:spTgt spid="87"/>
                                        </p:tgtEl>
                                        <p:attrNameLst>
                                          <p:attrName>style.visibility</p:attrName>
                                        </p:attrNameLst>
                                      </p:cBhvr>
                                      <p:to>
                                        <p:strVal val="visible"/>
                                      </p:to>
                                    </p:set>
                                    <p:animEffect transition="in" filter="dissolve">
                                      <p:cBhvr>
                                        <p:cTn id="61" dur="500"/>
                                        <p:tgtEl>
                                          <p:spTgt spid="87"/>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nodeType="click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dissolve">
                                      <p:cBhvr>
                                        <p:cTn id="66" dur="500"/>
                                        <p:tgtEl>
                                          <p:spTgt spid="94"/>
                                        </p:tgtEl>
                                      </p:cBhvr>
                                    </p:animEffect>
                                  </p:childTnLst>
                                </p:cTn>
                              </p:par>
                            </p:childTnLst>
                          </p:cTn>
                        </p:par>
                        <p:par>
                          <p:cTn id="67" fill="hold">
                            <p:stCondLst>
                              <p:cond delay="500"/>
                            </p:stCondLst>
                            <p:childTnLst>
                              <p:par>
                                <p:cTn id="68" presetID="9" presetClass="entr" presetSubtype="0" fill="hold" nodeType="afterEffect">
                                  <p:stCondLst>
                                    <p:cond delay="0"/>
                                  </p:stCondLst>
                                  <p:childTnLst>
                                    <p:set>
                                      <p:cBhvr>
                                        <p:cTn id="69" dur="1" fill="hold">
                                          <p:stCondLst>
                                            <p:cond delay="0"/>
                                          </p:stCondLst>
                                        </p:cTn>
                                        <p:tgtEl>
                                          <p:spTgt spid="101"/>
                                        </p:tgtEl>
                                        <p:attrNameLst>
                                          <p:attrName>style.visibility</p:attrName>
                                        </p:attrNameLst>
                                      </p:cBhvr>
                                      <p:to>
                                        <p:strVal val="visible"/>
                                      </p:to>
                                    </p:set>
                                    <p:animEffect transition="in" filter="dissolve">
                                      <p:cBhvr>
                                        <p:cTn id="70" dur="500"/>
                                        <p:tgtEl>
                                          <p:spTgt spid="101"/>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grpId="0" nodeType="click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dissolve">
                                      <p:cBhvr>
                                        <p:cTn id="75" dur="500"/>
                                        <p:tgtEl>
                                          <p:spTgt spid="55"/>
                                        </p:tgtEl>
                                      </p:cBhvr>
                                    </p:animEffect>
                                  </p:childTnLst>
                                </p:cTn>
                              </p:par>
                              <p:par>
                                <p:cTn id="76" presetID="10" presetClass="entr" presetSubtype="0" fill="hold" nodeType="withEffect">
                                  <p:stCondLst>
                                    <p:cond delay="0"/>
                                  </p:stCondLst>
                                  <p:childTnLst>
                                    <p:set>
                                      <p:cBhvr>
                                        <p:cTn id="77" dur="1" fill="hold">
                                          <p:stCondLst>
                                            <p:cond delay="0"/>
                                          </p:stCondLst>
                                        </p:cTn>
                                        <p:tgtEl>
                                          <p:spTgt spid="127"/>
                                        </p:tgtEl>
                                        <p:attrNameLst>
                                          <p:attrName>style.visibility</p:attrName>
                                        </p:attrNameLst>
                                      </p:cBhvr>
                                      <p:to>
                                        <p:strVal val="visible"/>
                                      </p:to>
                                    </p:set>
                                    <p:animEffect transition="in" filter="fade">
                                      <p:cBhvr>
                                        <p:cTn id="78" dur="500"/>
                                        <p:tgtEl>
                                          <p:spTgt spid="127"/>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fade">
                                      <p:cBhvr>
                                        <p:cTn id="83" dur="500"/>
                                        <p:tgtEl>
                                          <p:spTgt spid="5"/>
                                        </p:tgtEl>
                                      </p:cBhvr>
                                    </p:animEffect>
                                  </p:childTnLst>
                                </p:cTn>
                              </p:par>
                              <p:par>
                                <p:cTn id="84" presetID="9" presetClass="entr" presetSubtype="0" fill="hold" nodeType="withEffect">
                                  <p:stCondLst>
                                    <p:cond delay="0"/>
                                  </p:stCondLst>
                                  <p:childTnLst>
                                    <p:set>
                                      <p:cBhvr>
                                        <p:cTn id="85" dur="1" fill="hold">
                                          <p:stCondLst>
                                            <p:cond delay="0"/>
                                          </p:stCondLst>
                                        </p:cTn>
                                        <p:tgtEl>
                                          <p:spTgt spid="7"/>
                                        </p:tgtEl>
                                        <p:attrNameLst>
                                          <p:attrName>style.visibility</p:attrName>
                                        </p:attrNameLst>
                                      </p:cBhvr>
                                      <p:to>
                                        <p:strVal val="visible"/>
                                      </p:to>
                                    </p:set>
                                    <p:animEffect transition="in" filter="dissolve">
                                      <p:cBhvr>
                                        <p:cTn id="8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p:bldP spid="59" grpId="0"/>
      <p:bldP spid="15" grpId="0" animBg="1"/>
      <p:bldP spid="86" grpId="0" animBg="1"/>
      <p:bldP spid="108" grpId="0" animBg="1"/>
      <p:bldP spid="10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96613A7-5446-4E4C-B9A2-573A6A629E3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8000"/>
                    </a14:imgEffect>
                  </a14:imgLayer>
                </a14:imgProps>
              </a:ext>
              <a:ext uri="{28A0092B-C50C-407E-A947-70E740481C1C}">
                <a14:useLocalDpi xmlns:a14="http://schemas.microsoft.com/office/drawing/2010/main" val="0"/>
              </a:ext>
            </a:extLst>
          </a:blip>
          <a:stretch>
            <a:fillRect/>
          </a:stretch>
        </p:blipFill>
        <p:spPr>
          <a:xfrm>
            <a:off x="0" y="-1981"/>
            <a:ext cx="9151794" cy="7037527"/>
          </a:xfrm>
          <a:prstGeom prst="rect">
            <a:avLst/>
          </a:prstGeom>
        </p:spPr>
      </p:pic>
      <p:pic>
        <p:nvPicPr>
          <p:cNvPr id="13" name="Picture 12">
            <a:extLst>
              <a:ext uri="{FF2B5EF4-FFF2-40B4-BE49-F238E27FC236}">
                <a16:creationId xmlns:a16="http://schemas.microsoft.com/office/drawing/2014/main" id="{8DBDABF8-66B9-4275-AC46-F557CB6F9EB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48688">
            <a:off x="-49618" y="396327"/>
            <a:ext cx="1594860" cy="1166467"/>
          </a:xfrm>
          <a:prstGeom prst="rect">
            <a:avLst/>
          </a:prstGeom>
        </p:spPr>
      </p:pic>
      <p:sp>
        <p:nvSpPr>
          <p:cNvPr id="4" name="Title 1"/>
          <p:cNvSpPr txBox="1">
            <a:spLocks/>
          </p:cNvSpPr>
          <p:nvPr/>
        </p:nvSpPr>
        <p:spPr>
          <a:xfrm>
            <a:off x="0" y="-228600"/>
            <a:ext cx="9143998" cy="1524000"/>
          </a:xfrm>
          <a:prstGeom prst="rect">
            <a:avLst/>
          </a:prstGeom>
        </p:spPr>
        <p:txBody>
          <a:bodyPr vert="horz" lIns="91440" tIns="45720" rIns="91440" bIns="45720" rtlCol="0" anchor="ctr">
            <a:normAutofit/>
          </a:bodyPr>
          <a:lstStyle/>
          <a:p>
            <a:pPr lvl="0" algn="ctr">
              <a:spcBef>
                <a:spcPct val="0"/>
              </a:spcBef>
              <a:defRPr/>
            </a:pPr>
            <a:r>
              <a:rPr lang="en-US" sz="4000" b="1" dirty="0">
                <a:solidFill>
                  <a:schemeClr val="bg1"/>
                </a:solidFill>
                <a:latin typeface="Calibri" panose="020F0502020204030204" pitchFamily="34" charset="0"/>
                <a:ea typeface="+mj-ea"/>
                <a:cs typeface="+mj-cs"/>
              </a:rPr>
              <a:t>Staying Safe from Mosquitula!</a:t>
            </a:r>
          </a:p>
        </p:txBody>
      </p:sp>
      <p:pic>
        <p:nvPicPr>
          <p:cNvPr id="83" name="Picture 82">
            <a:extLst>
              <a:ext uri="{FF2B5EF4-FFF2-40B4-BE49-F238E27FC236}">
                <a16:creationId xmlns:a16="http://schemas.microsoft.com/office/drawing/2014/main" id="{54CA5071-3C99-4618-8E53-0B6A472048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86600" y="5029200"/>
            <a:ext cx="1524000" cy="1524000"/>
          </a:xfrm>
          <a:prstGeom prst="rect">
            <a:avLst/>
          </a:prstGeom>
        </p:spPr>
      </p:pic>
      <p:pic>
        <p:nvPicPr>
          <p:cNvPr id="3" name="Picture 2">
            <a:extLst>
              <a:ext uri="{FF2B5EF4-FFF2-40B4-BE49-F238E27FC236}">
                <a16:creationId xmlns:a16="http://schemas.microsoft.com/office/drawing/2014/main" id="{E8E96D1E-C158-4661-A1B3-81CC5BCFDE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86467" y="1612471"/>
            <a:ext cx="2333333" cy="5009524"/>
          </a:xfrm>
          <a:prstGeom prst="rect">
            <a:avLst/>
          </a:prstGeom>
        </p:spPr>
      </p:pic>
      <p:sp>
        <p:nvSpPr>
          <p:cNvPr id="10" name="TextBox 9">
            <a:extLst>
              <a:ext uri="{FF2B5EF4-FFF2-40B4-BE49-F238E27FC236}">
                <a16:creationId xmlns:a16="http://schemas.microsoft.com/office/drawing/2014/main" id="{D8AB99AF-3339-4734-900C-9C97FC1F46F5}"/>
              </a:ext>
            </a:extLst>
          </p:cNvPr>
          <p:cNvSpPr txBox="1"/>
          <p:nvPr/>
        </p:nvSpPr>
        <p:spPr>
          <a:xfrm>
            <a:off x="5029200" y="2831671"/>
            <a:ext cx="3634220" cy="923330"/>
          </a:xfrm>
          <a:prstGeom prst="rect">
            <a:avLst/>
          </a:prstGeom>
          <a:noFill/>
        </p:spPr>
        <p:txBody>
          <a:bodyPr wrap="square" rtlCol="0">
            <a:spAutoFit/>
          </a:bodyPr>
          <a:lstStyle/>
          <a:p>
            <a:pPr algn="ctr"/>
            <a:r>
              <a:rPr lang="en-US" sz="2700" b="1" dirty="0">
                <a:solidFill>
                  <a:schemeClr val="bg1"/>
                </a:solidFill>
              </a:rPr>
              <a:t>Clothing covered in mosquito repellent</a:t>
            </a:r>
          </a:p>
        </p:txBody>
      </p:sp>
      <p:sp>
        <p:nvSpPr>
          <p:cNvPr id="11" name="TextBox 10">
            <a:extLst>
              <a:ext uri="{FF2B5EF4-FFF2-40B4-BE49-F238E27FC236}">
                <a16:creationId xmlns:a16="http://schemas.microsoft.com/office/drawing/2014/main" id="{BD879357-2F3B-4C93-A962-B5CEBC6E4A17}"/>
              </a:ext>
            </a:extLst>
          </p:cNvPr>
          <p:cNvSpPr txBox="1"/>
          <p:nvPr/>
        </p:nvSpPr>
        <p:spPr>
          <a:xfrm>
            <a:off x="4953000" y="1640541"/>
            <a:ext cx="2757572" cy="507831"/>
          </a:xfrm>
          <a:prstGeom prst="rect">
            <a:avLst/>
          </a:prstGeom>
          <a:noFill/>
        </p:spPr>
        <p:txBody>
          <a:bodyPr wrap="square" rtlCol="0">
            <a:spAutoFit/>
          </a:bodyPr>
          <a:lstStyle/>
          <a:p>
            <a:pPr algn="ctr"/>
            <a:r>
              <a:rPr lang="en-US" sz="2700" b="1" dirty="0">
                <a:solidFill>
                  <a:schemeClr val="bg1"/>
                </a:solidFill>
              </a:rPr>
              <a:t>Head protection</a:t>
            </a:r>
          </a:p>
        </p:txBody>
      </p:sp>
      <p:sp>
        <p:nvSpPr>
          <p:cNvPr id="12" name="TextBox 11">
            <a:extLst>
              <a:ext uri="{FF2B5EF4-FFF2-40B4-BE49-F238E27FC236}">
                <a16:creationId xmlns:a16="http://schemas.microsoft.com/office/drawing/2014/main" id="{3E857FCD-EDF9-4A7B-A229-F286DEEFB7C9}"/>
              </a:ext>
            </a:extLst>
          </p:cNvPr>
          <p:cNvSpPr txBox="1"/>
          <p:nvPr/>
        </p:nvSpPr>
        <p:spPr>
          <a:xfrm>
            <a:off x="847432" y="2831671"/>
            <a:ext cx="3076295" cy="923330"/>
          </a:xfrm>
          <a:prstGeom prst="rect">
            <a:avLst/>
          </a:prstGeom>
          <a:noFill/>
        </p:spPr>
        <p:txBody>
          <a:bodyPr wrap="square" rtlCol="0">
            <a:spAutoFit/>
          </a:bodyPr>
          <a:lstStyle/>
          <a:p>
            <a:pPr algn="ctr"/>
            <a:r>
              <a:rPr lang="en-US" sz="2700" b="1" dirty="0">
                <a:solidFill>
                  <a:schemeClr val="bg1"/>
                </a:solidFill>
              </a:rPr>
              <a:t>Long sleeve shirt and pants</a:t>
            </a:r>
          </a:p>
        </p:txBody>
      </p:sp>
      <p:sp>
        <p:nvSpPr>
          <p:cNvPr id="15" name="TextBox 14">
            <a:extLst>
              <a:ext uri="{FF2B5EF4-FFF2-40B4-BE49-F238E27FC236}">
                <a16:creationId xmlns:a16="http://schemas.microsoft.com/office/drawing/2014/main" id="{174E06B8-75A3-4F81-8ED8-083C9B16F11E}"/>
              </a:ext>
            </a:extLst>
          </p:cNvPr>
          <p:cNvSpPr txBox="1"/>
          <p:nvPr/>
        </p:nvSpPr>
        <p:spPr>
          <a:xfrm>
            <a:off x="1905000" y="5291272"/>
            <a:ext cx="2112528" cy="923330"/>
          </a:xfrm>
          <a:prstGeom prst="rect">
            <a:avLst/>
          </a:prstGeom>
          <a:noFill/>
        </p:spPr>
        <p:txBody>
          <a:bodyPr wrap="square" rtlCol="0">
            <a:spAutoFit/>
          </a:bodyPr>
          <a:lstStyle/>
          <a:p>
            <a:pPr algn="ctr"/>
            <a:r>
              <a:rPr lang="en-US" sz="2700" b="1" dirty="0">
                <a:solidFill>
                  <a:schemeClr val="bg1"/>
                </a:solidFill>
              </a:rPr>
              <a:t>Covered feet &amp; ankles</a:t>
            </a:r>
          </a:p>
        </p:txBody>
      </p:sp>
    </p:spTree>
    <p:extLst>
      <p:ext uri="{BB962C8B-B14F-4D97-AF65-F5344CB8AC3E}">
        <p14:creationId xmlns:p14="http://schemas.microsoft.com/office/powerpoint/2010/main" val="124073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0.02986 0.02176 L 0.02986 0.02176 C 0.03368 0.02686 0.04011 0.0301 0.04149 0.03727 C 0.04236 0.04167 0.04254 0.04306 0.04358 0.04723 C 0.04427 0.04954 0.04514 0.05186 0.04566 0.0544 C 0.04618 0.05579 0.04636 0.05718 0.04688 0.05857 C 0.04826 0.06297 0.04965 0.06621 0.05208 0.06991 C 0.05886 0.07987 0.05972 0.07963 0.06701 0.08843 C 0.06771 0.08912 0.06858 0.09005 0.0691 0.09121 C 0.06997 0.0926 0.07031 0.09422 0.07136 0.09537 C 0.07604 0.10116 0.0882 0.11135 0.09254 0.11528 C 0.09514 0.1176 0.09705 0.12107 0.1 0.12246 C 0.10104 0.12292 0.10226 0.12315 0.10313 0.12385 C 0.10538 0.12547 0.10729 0.12778 0.10955 0.1294 C 0.11233 0.13149 0.11528 0.13311 0.11806 0.13519 L 0.1224 0.13797 C 0.12379 0.13889 0.12517 0.14005 0.12656 0.14074 C 0.12986 0.14213 0.13299 0.14375 0.13611 0.14514 C 0.1375 0.14561 0.13906 0.14584 0.14045 0.14653 C 0.14392 0.14769 0.14757 0.14908 0.15104 0.1507 C 0.16198 0.15556 0.1533 0.15487 0.1724 0.16065 C 0.19427 0.16713 0.20087 0.16644 0.2224 0.16783 C 0.23646 0.16713 0.2507 0.16713 0.26493 0.16621 C 0.26632 0.16621 0.26771 0.16528 0.2691 0.16482 C 0.27622 0.16274 0.27552 0.16389 0.28403 0.15926 C 0.28698 0.15764 0.29011 0.15602 0.29254 0.15348 C 0.30365 0.14237 0.29879 0.14862 0.30747 0.13519 C 0.30816 0.13218 0.3092 0.12963 0.30955 0.12662 C 0.31129 0.11158 0.30972 0.12153 0.31181 0.1125 C 0.3125 0.10903 0.31285 0.10579 0.31389 0.10255 C 0.31441 0.10093 0.31545 0.09977 0.31597 0.09815 C 0.31823 0.0926 0.32014 0.08681 0.3224 0.08125 C 0.32292 0.07963 0.32379 0.07824 0.32448 0.07709 C 0.32691 0.07269 0.32934 0.06829 0.33195 0.06412 C 0.33316 0.06227 0.3349 0.06065 0.33629 0.05857 C 0.33698 0.05718 0.3375 0.05556 0.33837 0.0544 C 0.33889 0.05324 0.33976 0.05232 0.34045 0.05139 C 0.34497 0.0463 0.35 0.04167 0.35434 0.03588 C 0.35938 0.02917 0.3566 0.03102 0.36181 0.02871 C 0.36649 0.02246 0.36927 0.01783 0.37656 0.01459 C 0.37882 0.01366 0.3809 0.01274 0.38299 0.01181 C 0.38559 0.01042 0.38785 0.00857 0.39045 0.00741 C 0.39566 0.00556 0.40122 0.0051 0.40642 0.00324 C 0.42361 -0.00254 0.40625 0.00278 0.42344 -0.00092 C 0.42483 -0.00138 0.42622 -0.00208 0.42778 -0.00231 C 0.43125 -0.00301 0.43472 -0.00324 0.43837 -0.0037 L 0.49792 -0.00092 C 0.49931 -0.00092 0.5007 -4.07407E-6 0.50226 0.00047 C 0.50851 0.00232 0.50868 0.00209 0.51597 0.00324 C 0.52205 0.00602 0.51806 0.0044 0.52778 0.00741 C 0.52917 0.00811 0.53056 0.00834 0.53195 0.00903 C 0.5349 0.01042 0.53767 0.01181 0.54045 0.0132 C 0.54462 0.01505 0.54427 0.01389 0.54792 0.01598 C 0.54948 0.0169 0.5507 0.01806 0.55226 0.01875 C 0.55938 0.02246 0.55365 0.01829 0.55972 0.02176 C 0.56111 0.02246 0.5625 0.02338 0.56389 0.02454 C 0.56493 0.02547 0.56597 0.02662 0.56701 0.02732 C 0.5684 0.02824 0.56997 0.02801 0.57136 0.02871 C 0.57778 0.03241 0.58507 0.03426 0.59045 0.04005 C 0.59445 0.04445 0.59774 0.04815 0.60226 0.05139 C 0.60313 0.05209 0.60434 0.05232 0.60538 0.05278 C 0.60868 0.05649 0.61059 0.0588 0.61389 0.06135 C 0.61632 0.06343 0.61892 0.06505 0.62136 0.06713 C 0.6224 0.06783 0.62344 0.06899 0.62448 0.06991 C 0.62708 0.07176 0.62951 0.07362 0.63195 0.07547 C 0.63316 0.07639 0.63403 0.07755 0.63524 0.07848 C 0.63663 0.0794 0.63802 0.0801 0.63941 0.08125 C 0.64063 0.08218 0.64149 0.08334 0.64271 0.08403 C 0.64653 0.08681 0.65799 0.09445 0.66181 0.09537 C 0.66354 0.09584 0.66528 0.0963 0.66719 0.09676 C 0.67136 0.09792 0.6757 0.09838 0.67986 0.09977 C 0.68663 0.10162 0.69323 0.10417 0.70017 0.10533 C 0.70712 0.10649 0.71424 0.10625 0.72136 0.10672 C 0.74236 0.11065 0.73316 0.10949 0.77344 0.10672 C 0.77917 0.10625 0.79045 0.10394 0.79045 0.10394 L 0.80538 0.09815 C 0.80799 0.09723 0.81059 0.09699 0.81285 0.09537 L 0.83316 0.08125 C 0.83559 0.0794 0.83785 0.07709 0.84045 0.07547 C 0.84306 0.07408 0.84549 0.07292 0.84792 0.0713 C 0.85903 0.06436 0.85417 0.06644 0.86615 0.05996 C 0.8724 0.05649 0.87882 0.05348 0.88524 0.05 C 0.90243 0.04051 0.91667 0.02987 0.93524 0.02315 C 0.94445 0.01968 0.96181 0.0132 0.96927 0.01181 C 0.98056 0.00949 1.0033 0.00741 1.0033 0.00741 L 1.03108 0.00903 " pathEditMode="relative" ptsTypes="AAAAAAAAAAAAAAAAAAAAAAAAAAAAAAAAAAAAAAAAAAAAAAAAAAAAAAAAAAAAAAAAAAAAAAAAAAAAAAAAAAAAAA">
                                      <p:cBhvr>
                                        <p:cTn id="26" dur="2000" fill="hold"/>
                                        <p:tgtEl>
                                          <p:spTgt spid="1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Ecosystem background.gif">
            <a:extLst>
              <a:ext uri="{FF2B5EF4-FFF2-40B4-BE49-F238E27FC236}">
                <a16:creationId xmlns:a16="http://schemas.microsoft.com/office/drawing/2014/main" id="{C18CC9F6-3D18-4D57-AB77-AD3931CE2AEE}"/>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colorTemperature colorTemp="5300"/>
                    </a14:imgEffect>
                    <a14:imgEffect>
                      <a14:saturation sat="400000"/>
                    </a14:imgEffect>
                  </a14:imgLayer>
                </a14:imgProps>
              </a:ext>
            </a:extLst>
          </a:blip>
          <a:stretch>
            <a:fillRect/>
          </a:stretch>
        </p:blipFill>
        <p:spPr>
          <a:xfrm>
            <a:off x="-8153400" y="-4419600"/>
            <a:ext cx="17297400" cy="11277600"/>
          </a:xfrm>
          <a:prstGeom prst="rect">
            <a:avLst/>
          </a:prstGeom>
        </p:spPr>
      </p:pic>
      <p:sp>
        <p:nvSpPr>
          <p:cNvPr id="2" name="Title 1">
            <a:extLst>
              <a:ext uri="{FF2B5EF4-FFF2-40B4-BE49-F238E27FC236}">
                <a16:creationId xmlns:a16="http://schemas.microsoft.com/office/drawing/2014/main" id="{4F6D6DE3-BDD3-4B94-828C-8E72D931B62E}"/>
              </a:ext>
            </a:extLst>
          </p:cNvPr>
          <p:cNvSpPr>
            <a:spLocks noGrp="1"/>
          </p:cNvSpPr>
          <p:nvPr>
            <p:ph type="title"/>
          </p:nvPr>
        </p:nvSpPr>
        <p:spPr/>
        <p:txBody>
          <a:bodyPr>
            <a:normAutofit/>
          </a:bodyPr>
          <a:lstStyle/>
          <a:p>
            <a:r>
              <a:rPr lang="en-US" sz="3800" b="1" dirty="0">
                <a:latin typeface="Calibri" panose="020F0502020204030204" pitchFamily="34" charset="0"/>
              </a:rPr>
              <a:t>Larva Experiment with Predators</a:t>
            </a:r>
          </a:p>
        </p:txBody>
      </p:sp>
      <p:pic>
        <p:nvPicPr>
          <p:cNvPr id="4" name="Picture 3" descr="Fish.gif">
            <a:extLst>
              <a:ext uri="{FF2B5EF4-FFF2-40B4-BE49-F238E27FC236}">
                <a16:creationId xmlns:a16="http://schemas.microsoft.com/office/drawing/2014/main" id="{F773482F-78C9-4D7E-ABD0-FA8549F77052}"/>
              </a:ext>
            </a:extLst>
          </p:cNvPr>
          <p:cNvPicPr>
            <a:picLocks noChangeAspect="1"/>
          </p:cNvPicPr>
          <p:nvPr/>
        </p:nvPicPr>
        <p:blipFill>
          <a:blip r:embed="rId5" cstate="print"/>
          <a:stretch>
            <a:fillRect/>
          </a:stretch>
        </p:blipFill>
        <p:spPr>
          <a:xfrm>
            <a:off x="4170036" y="4814385"/>
            <a:ext cx="1676400" cy="532978"/>
          </a:xfrm>
          <a:prstGeom prst="rect">
            <a:avLst/>
          </a:prstGeom>
        </p:spPr>
      </p:pic>
      <p:pic>
        <p:nvPicPr>
          <p:cNvPr id="5" name="Picture 4" descr="Fish.gif">
            <a:extLst>
              <a:ext uri="{FF2B5EF4-FFF2-40B4-BE49-F238E27FC236}">
                <a16:creationId xmlns:a16="http://schemas.microsoft.com/office/drawing/2014/main" id="{09007750-3B1B-4481-8EF8-F5A5B8EFF024}"/>
              </a:ext>
            </a:extLst>
          </p:cNvPr>
          <p:cNvPicPr>
            <a:picLocks noChangeAspect="1"/>
          </p:cNvPicPr>
          <p:nvPr/>
        </p:nvPicPr>
        <p:blipFill>
          <a:blip r:embed="rId5" cstate="print"/>
          <a:stretch>
            <a:fillRect/>
          </a:stretch>
        </p:blipFill>
        <p:spPr>
          <a:xfrm>
            <a:off x="4638361" y="4032861"/>
            <a:ext cx="1447800" cy="416492"/>
          </a:xfrm>
          <a:prstGeom prst="rect">
            <a:avLst/>
          </a:prstGeom>
        </p:spPr>
      </p:pic>
      <p:pic>
        <p:nvPicPr>
          <p:cNvPr id="6" name="Picture 5" descr="Fish.gif">
            <a:extLst>
              <a:ext uri="{FF2B5EF4-FFF2-40B4-BE49-F238E27FC236}">
                <a16:creationId xmlns:a16="http://schemas.microsoft.com/office/drawing/2014/main" id="{48E38D60-3678-4209-997D-9D220F6FBDC1}"/>
              </a:ext>
            </a:extLst>
          </p:cNvPr>
          <p:cNvPicPr>
            <a:picLocks noChangeAspect="1"/>
          </p:cNvPicPr>
          <p:nvPr/>
        </p:nvPicPr>
        <p:blipFill>
          <a:blip r:embed="rId5" cstate="print"/>
          <a:stretch>
            <a:fillRect/>
          </a:stretch>
        </p:blipFill>
        <p:spPr>
          <a:xfrm>
            <a:off x="4572000" y="3178658"/>
            <a:ext cx="1676400" cy="532978"/>
          </a:xfrm>
          <a:prstGeom prst="rect">
            <a:avLst/>
          </a:prstGeom>
        </p:spPr>
      </p:pic>
      <p:pic>
        <p:nvPicPr>
          <p:cNvPr id="9" name="Picture 9" descr="H:\Desktop\2nd Grade Presentation Art\Life Cycle\larva.gif">
            <a:extLst>
              <a:ext uri="{FF2B5EF4-FFF2-40B4-BE49-F238E27FC236}">
                <a16:creationId xmlns:a16="http://schemas.microsoft.com/office/drawing/2014/main" id="{6C265A2D-E312-4252-B89B-689C3CB7BFB9}"/>
              </a:ext>
            </a:extLst>
          </p:cNvPr>
          <p:cNvPicPr>
            <a:picLocks noChangeAspect="1" noChangeArrowheads="1"/>
          </p:cNvPicPr>
          <p:nvPr/>
        </p:nvPicPr>
        <p:blipFill>
          <a:blip r:embed="rId6" cstate="print"/>
          <a:srcRect/>
          <a:stretch>
            <a:fillRect/>
          </a:stretch>
        </p:blipFill>
        <p:spPr bwMode="auto">
          <a:xfrm rot="20641617">
            <a:off x="1559066" y="2798520"/>
            <a:ext cx="589745" cy="647943"/>
          </a:xfrm>
          <a:prstGeom prst="rect">
            <a:avLst/>
          </a:prstGeom>
          <a:noFill/>
        </p:spPr>
      </p:pic>
      <p:pic>
        <p:nvPicPr>
          <p:cNvPr id="10" name="Picture 9" descr="H:\Desktop\2nd Grade Presentation Art\Life Cycle\larva.gif">
            <a:extLst>
              <a:ext uri="{FF2B5EF4-FFF2-40B4-BE49-F238E27FC236}">
                <a16:creationId xmlns:a16="http://schemas.microsoft.com/office/drawing/2014/main" id="{69434EA3-1FC5-40E1-A00C-EA302A9E548C}"/>
              </a:ext>
            </a:extLst>
          </p:cNvPr>
          <p:cNvPicPr>
            <a:picLocks noChangeAspect="1" noChangeArrowheads="1"/>
          </p:cNvPicPr>
          <p:nvPr/>
        </p:nvPicPr>
        <p:blipFill>
          <a:blip r:embed="rId6" cstate="print"/>
          <a:srcRect/>
          <a:stretch>
            <a:fillRect/>
          </a:stretch>
        </p:blipFill>
        <p:spPr bwMode="auto">
          <a:xfrm rot="20621420">
            <a:off x="3355476" y="2859798"/>
            <a:ext cx="589745" cy="647943"/>
          </a:xfrm>
          <a:prstGeom prst="rect">
            <a:avLst/>
          </a:prstGeom>
          <a:noFill/>
        </p:spPr>
      </p:pic>
      <p:pic>
        <p:nvPicPr>
          <p:cNvPr id="11" name="Picture 9" descr="H:\Desktop\2nd Grade Presentation Art\Life Cycle\larva.gif">
            <a:extLst>
              <a:ext uri="{FF2B5EF4-FFF2-40B4-BE49-F238E27FC236}">
                <a16:creationId xmlns:a16="http://schemas.microsoft.com/office/drawing/2014/main" id="{E5FDB8EB-CE39-4C58-9216-C9302BB7B921}"/>
              </a:ext>
            </a:extLst>
          </p:cNvPr>
          <p:cNvPicPr>
            <a:picLocks noChangeAspect="1" noChangeArrowheads="1"/>
          </p:cNvPicPr>
          <p:nvPr/>
        </p:nvPicPr>
        <p:blipFill>
          <a:blip r:embed="rId6" cstate="print"/>
          <a:srcRect/>
          <a:stretch>
            <a:fillRect/>
          </a:stretch>
        </p:blipFill>
        <p:spPr bwMode="auto">
          <a:xfrm rot="20258413">
            <a:off x="3276418" y="3842361"/>
            <a:ext cx="589745" cy="647943"/>
          </a:xfrm>
          <a:prstGeom prst="rect">
            <a:avLst/>
          </a:prstGeom>
          <a:noFill/>
        </p:spPr>
      </p:pic>
      <p:pic>
        <p:nvPicPr>
          <p:cNvPr id="12" name="Picture 9" descr="H:\Desktop\2nd Grade Presentation Art\Life Cycle\larva.gif">
            <a:extLst>
              <a:ext uri="{FF2B5EF4-FFF2-40B4-BE49-F238E27FC236}">
                <a16:creationId xmlns:a16="http://schemas.microsoft.com/office/drawing/2014/main" id="{790F498B-3907-4B5B-9463-78D1696B3C34}"/>
              </a:ext>
            </a:extLst>
          </p:cNvPr>
          <p:cNvPicPr>
            <a:picLocks noChangeAspect="1" noChangeArrowheads="1"/>
          </p:cNvPicPr>
          <p:nvPr/>
        </p:nvPicPr>
        <p:blipFill>
          <a:blip r:embed="rId6" cstate="print"/>
          <a:srcRect/>
          <a:stretch>
            <a:fillRect/>
          </a:stretch>
        </p:blipFill>
        <p:spPr bwMode="auto">
          <a:xfrm rot="20091118">
            <a:off x="1653814" y="4254151"/>
            <a:ext cx="589745" cy="647943"/>
          </a:xfrm>
          <a:prstGeom prst="rect">
            <a:avLst/>
          </a:prstGeom>
          <a:noFill/>
        </p:spPr>
      </p:pic>
      <p:pic>
        <p:nvPicPr>
          <p:cNvPr id="13" name="Picture 9" descr="H:\Desktop\2nd Grade Presentation Art\Life Cycle\larva.gif">
            <a:extLst>
              <a:ext uri="{FF2B5EF4-FFF2-40B4-BE49-F238E27FC236}">
                <a16:creationId xmlns:a16="http://schemas.microsoft.com/office/drawing/2014/main" id="{8324D984-9FD5-4B3F-B787-12D93C53852D}"/>
              </a:ext>
            </a:extLst>
          </p:cNvPr>
          <p:cNvPicPr>
            <a:picLocks noChangeAspect="1" noChangeArrowheads="1"/>
          </p:cNvPicPr>
          <p:nvPr/>
        </p:nvPicPr>
        <p:blipFill>
          <a:blip r:embed="rId6" cstate="print"/>
          <a:srcRect/>
          <a:stretch>
            <a:fillRect/>
          </a:stretch>
        </p:blipFill>
        <p:spPr bwMode="auto">
          <a:xfrm rot="19245406">
            <a:off x="2312795" y="3720529"/>
            <a:ext cx="589745" cy="647943"/>
          </a:xfrm>
          <a:prstGeom prst="rect">
            <a:avLst/>
          </a:prstGeom>
          <a:noFill/>
        </p:spPr>
      </p:pic>
      <p:pic>
        <p:nvPicPr>
          <p:cNvPr id="14" name="Picture 9" descr="H:\Desktop\2nd Grade Presentation Art\Life Cycle\larva.gif">
            <a:extLst>
              <a:ext uri="{FF2B5EF4-FFF2-40B4-BE49-F238E27FC236}">
                <a16:creationId xmlns:a16="http://schemas.microsoft.com/office/drawing/2014/main" id="{4A14EDC0-A83D-4139-8F90-A75DAF5EDBF6}"/>
              </a:ext>
            </a:extLst>
          </p:cNvPr>
          <p:cNvPicPr>
            <a:picLocks noChangeAspect="1" noChangeArrowheads="1"/>
          </p:cNvPicPr>
          <p:nvPr/>
        </p:nvPicPr>
        <p:blipFill>
          <a:blip r:embed="rId6" cstate="print"/>
          <a:srcRect/>
          <a:stretch>
            <a:fillRect/>
          </a:stretch>
        </p:blipFill>
        <p:spPr bwMode="auto">
          <a:xfrm rot="19937375">
            <a:off x="2458434" y="4810081"/>
            <a:ext cx="589745" cy="647943"/>
          </a:xfrm>
          <a:prstGeom prst="rect">
            <a:avLst/>
          </a:prstGeom>
          <a:noFill/>
        </p:spPr>
      </p:pic>
      <p:pic>
        <p:nvPicPr>
          <p:cNvPr id="16" name="Picture 15" descr="H:\Desktop\2nd Grade Presentation Art\Life Cycle\larva.gif">
            <a:extLst>
              <a:ext uri="{FF2B5EF4-FFF2-40B4-BE49-F238E27FC236}">
                <a16:creationId xmlns:a16="http://schemas.microsoft.com/office/drawing/2014/main" id="{E19C98CA-784B-4EFF-933B-19FD947651BB}"/>
              </a:ext>
            </a:extLst>
          </p:cNvPr>
          <p:cNvPicPr>
            <a:picLocks noChangeAspect="1" noChangeArrowheads="1"/>
          </p:cNvPicPr>
          <p:nvPr/>
        </p:nvPicPr>
        <p:blipFill>
          <a:blip r:embed="rId6" cstate="print"/>
          <a:srcRect/>
          <a:stretch>
            <a:fillRect/>
          </a:stretch>
        </p:blipFill>
        <p:spPr bwMode="auto">
          <a:xfrm rot="19888246">
            <a:off x="2146676" y="2901326"/>
            <a:ext cx="589745" cy="647943"/>
          </a:xfrm>
          <a:prstGeom prst="rect">
            <a:avLst/>
          </a:prstGeom>
          <a:noFill/>
        </p:spPr>
      </p:pic>
      <p:pic>
        <p:nvPicPr>
          <p:cNvPr id="17" name="Picture 9" descr="H:\Desktop\2nd Grade Presentation Art\Life Cycle\larva.gif">
            <a:extLst>
              <a:ext uri="{FF2B5EF4-FFF2-40B4-BE49-F238E27FC236}">
                <a16:creationId xmlns:a16="http://schemas.microsoft.com/office/drawing/2014/main" id="{418638B0-0FAB-4073-9033-5F9C3CCE6200}"/>
              </a:ext>
            </a:extLst>
          </p:cNvPr>
          <p:cNvPicPr>
            <a:picLocks noChangeAspect="1" noChangeArrowheads="1"/>
          </p:cNvPicPr>
          <p:nvPr/>
        </p:nvPicPr>
        <p:blipFill>
          <a:blip r:embed="rId6" cstate="print"/>
          <a:srcRect/>
          <a:stretch>
            <a:fillRect/>
          </a:stretch>
        </p:blipFill>
        <p:spPr bwMode="auto">
          <a:xfrm rot="20091118">
            <a:off x="340841" y="4543954"/>
            <a:ext cx="589745" cy="647943"/>
          </a:xfrm>
          <a:prstGeom prst="rect">
            <a:avLst/>
          </a:prstGeom>
          <a:noFill/>
        </p:spPr>
      </p:pic>
      <p:pic>
        <p:nvPicPr>
          <p:cNvPr id="18" name="Picture 9" descr="H:\Desktop\2nd Grade Presentation Art\Life Cycle\larva.gif">
            <a:extLst>
              <a:ext uri="{FF2B5EF4-FFF2-40B4-BE49-F238E27FC236}">
                <a16:creationId xmlns:a16="http://schemas.microsoft.com/office/drawing/2014/main" id="{FBF2290A-6880-49E2-89C4-DB9F63CDDBE2}"/>
              </a:ext>
            </a:extLst>
          </p:cNvPr>
          <p:cNvPicPr>
            <a:picLocks noChangeAspect="1" noChangeArrowheads="1"/>
          </p:cNvPicPr>
          <p:nvPr/>
        </p:nvPicPr>
        <p:blipFill>
          <a:blip r:embed="rId6" cstate="print"/>
          <a:srcRect/>
          <a:stretch>
            <a:fillRect/>
          </a:stretch>
        </p:blipFill>
        <p:spPr bwMode="auto">
          <a:xfrm rot="19147851">
            <a:off x="1145461" y="5099884"/>
            <a:ext cx="589745" cy="647943"/>
          </a:xfrm>
          <a:prstGeom prst="rect">
            <a:avLst/>
          </a:prstGeom>
          <a:noFill/>
        </p:spPr>
      </p:pic>
      <p:pic>
        <p:nvPicPr>
          <p:cNvPr id="19" name="Picture 18" descr="H:\Desktop\2nd Grade Presentation Art\Life Cycle\larva.gif">
            <a:extLst>
              <a:ext uri="{FF2B5EF4-FFF2-40B4-BE49-F238E27FC236}">
                <a16:creationId xmlns:a16="http://schemas.microsoft.com/office/drawing/2014/main" id="{3058BA19-32B6-481A-B1EE-CEFF8002C8FB}"/>
              </a:ext>
            </a:extLst>
          </p:cNvPr>
          <p:cNvPicPr>
            <a:picLocks noChangeAspect="1" noChangeArrowheads="1"/>
          </p:cNvPicPr>
          <p:nvPr/>
        </p:nvPicPr>
        <p:blipFill>
          <a:blip r:embed="rId6" cstate="print"/>
          <a:srcRect/>
          <a:stretch>
            <a:fillRect/>
          </a:stretch>
        </p:blipFill>
        <p:spPr bwMode="auto">
          <a:xfrm rot="19888246">
            <a:off x="833703" y="3191129"/>
            <a:ext cx="589745" cy="647943"/>
          </a:xfrm>
          <a:prstGeom prst="rect">
            <a:avLst/>
          </a:prstGeom>
          <a:noFill/>
        </p:spPr>
      </p:pic>
      <p:pic>
        <p:nvPicPr>
          <p:cNvPr id="20" name="Picture 9" descr="H:\Desktop\2nd Grade Presentation Art\Life Cycle\larva.gif">
            <a:extLst>
              <a:ext uri="{FF2B5EF4-FFF2-40B4-BE49-F238E27FC236}">
                <a16:creationId xmlns:a16="http://schemas.microsoft.com/office/drawing/2014/main" id="{C5514AEB-C1E0-433B-B579-BB68F8EAD92D}"/>
              </a:ext>
            </a:extLst>
          </p:cNvPr>
          <p:cNvPicPr>
            <a:picLocks noChangeAspect="1" noChangeArrowheads="1"/>
          </p:cNvPicPr>
          <p:nvPr/>
        </p:nvPicPr>
        <p:blipFill>
          <a:blip r:embed="rId6" cstate="print"/>
          <a:srcRect/>
          <a:stretch>
            <a:fillRect/>
          </a:stretch>
        </p:blipFill>
        <p:spPr bwMode="auto">
          <a:xfrm rot="19335070">
            <a:off x="3091381" y="5228653"/>
            <a:ext cx="589745" cy="647943"/>
          </a:xfrm>
          <a:prstGeom prst="rect">
            <a:avLst/>
          </a:prstGeom>
          <a:noFill/>
        </p:spPr>
      </p:pic>
      <p:pic>
        <p:nvPicPr>
          <p:cNvPr id="21" name="Picture 9" descr="H:\Desktop\2nd Grade Presentation Art\Life Cycle\larva.gif">
            <a:extLst>
              <a:ext uri="{FF2B5EF4-FFF2-40B4-BE49-F238E27FC236}">
                <a16:creationId xmlns:a16="http://schemas.microsoft.com/office/drawing/2014/main" id="{0BC0BAF4-635D-41C9-969D-470104A676F0}"/>
              </a:ext>
            </a:extLst>
          </p:cNvPr>
          <p:cNvPicPr>
            <a:picLocks noChangeAspect="1" noChangeArrowheads="1"/>
          </p:cNvPicPr>
          <p:nvPr/>
        </p:nvPicPr>
        <p:blipFill>
          <a:blip r:embed="rId6" cstate="print"/>
          <a:srcRect/>
          <a:stretch>
            <a:fillRect/>
          </a:stretch>
        </p:blipFill>
        <p:spPr bwMode="auto">
          <a:xfrm rot="18487760">
            <a:off x="829515" y="4101615"/>
            <a:ext cx="589745" cy="647943"/>
          </a:xfrm>
          <a:prstGeom prst="rect">
            <a:avLst/>
          </a:prstGeom>
          <a:noFill/>
        </p:spPr>
      </p:pic>
      <p:pic>
        <p:nvPicPr>
          <p:cNvPr id="22" name="Picture 9" descr="H:\Desktop\2nd Grade Presentation Art\Life Cycle\larva.gif">
            <a:extLst>
              <a:ext uri="{FF2B5EF4-FFF2-40B4-BE49-F238E27FC236}">
                <a16:creationId xmlns:a16="http://schemas.microsoft.com/office/drawing/2014/main" id="{9E4E6B3D-13CA-4F5F-BF7F-9F192840EF55}"/>
              </a:ext>
            </a:extLst>
          </p:cNvPr>
          <p:cNvPicPr>
            <a:picLocks noChangeAspect="1" noChangeArrowheads="1"/>
          </p:cNvPicPr>
          <p:nvPr/>
        </p:nvPicPr>
        <p:blipFill>
          <a:blip r:embed="rId6" cstate="print"/>
          <a:srcRect/>
          <a:stretch>
            <a:fillRect/>
          </a:stretch>
        </p:blipFill>
        <p:spPr bwMode="auto">
          <a:xfrm rot="19749452">
            <a:off x="2131449" y="5704138"/>
            <a:ext cx="589745" cy="647943"/>
          </a:xfrm>
          <a:prstGeom prst="rect">
            <a:avLst/>
          </a:prstGeom>
          <a:noFill/>
        </p:spPr>
      </p:pic>
    </p:spTree>
    <p:extLst>
      <p:ext uri="{BB962C8B-B14F-4D97-AF65-F5344CB8AC3E}">
        <p14:creationId xmlns:p14="http://schemas.microsoft.com/office/powerpoint/2010/main" val="22932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par>
                                <p:cTn id="9" presetID="8" presetClass="emph" presetSubtype="0" repeatCount="indefinite" fill="hold" nodeType="withEffect">
                                  <p:stCondLst>
                                    <p:cond delay="0"/>
                                  </p:stCondLst>
                                  <p:endCondLst>
                                    <p:cond evt="onNext" delay="0">
                                      <p:tgtEl>
                                        <p:sldTgt/>
                                      </p:tgtEl>
                                    </p:cond>
                                  </p:endCondLst>
                                  <p:childTnLst>
                                    <p:animRot by="180000">
                                      <p:cBhvr>
                                        <p:cTn id="10" dur="500" fill="hold"/>
                                        <p:tgtEl>
                                          <p:spTgt spid="4"/>
                                        </p:tgtEl>
                                        <p:attrNameLst>
                                          <p:attrName>r</p:attrName>
                                        </p:attrNameLst>
                                      </p:cBhvr>
                                    </p:animRot>
                                  </p:childTnLst>
                                </p:cTn>
                              </p:par>
                              <p:par>
                                <p:cTn id="11" presetID="2" presetClass="entr" presetSubtype="2"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1+#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par>
                                <p:cTn id="15" presetID="8" presetClass="emph" presetSubtype="0" repeatCount="indefinite" fill="hold" nodeType="withEffect">
                                  <p:stCondLst>
                                    <p:cond delay="0"/>
                                  </p:stCondLst>
                                  <p:endCondLst>
                                    <p:cond evt="onNext" delay="0">
                                      <p:tgtEl>
                                        <p:sldTgt/>
                                      </p:tgtEl>
                                    </p:cond>
                                  </p:endCondLst>
                                  <p:childTnLst>
                                    <p:animRot by="180000">
                                      <p:cBhvr>
                                        <p:cTn id="16" dur="500" fill="hold"/>
                                        <p:tgtEl>
                                          <p:spTgt spid="5"/>
                                        </p:tgtEl>
                                        <p:attrNameLst>
                                          <p:attrName>r</p:attrName>
                                        </p:attrNameLst>
                                      </p:cBhvr>
                                    </p:animRot>
                                  </p:childTnLst>
                                </p:cTn>
                              </p:par>
                              <p:par>
                                <p:cTn id="17" presetID="2" presetClass="entr" presetSubtype="2"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2000" fill="hold"/>
                                        <p:tgtEl>
                                          <p:spTgt spid="6"/>
                                        </p:tgtEl>
                                        <p:attrNameLst>
                                          <p:attrName>ppt_x</p:attrName>
                                        </p:attrNameLst>
                                      </p:cBhvr>
                                      <p:tavLst>
                                        <p:tav tm="0">
                                          <p:val>
                                            <p:strVal val="1+#ppt_w/2"/>
                                          </p:val>
                                        </p:tav>
                                        <p:tav tm="100000">
                                          <p:val>
                                            <p:strVal val="#ppt_x"/>
                                          </p:val>
                                        </p:tav>
                                      </p:tavLst>
                                    </p:anim>
                                    <p:anim calcmode="lin" valueType="num">
                                      <p:cBhvr additive="base">
                                        <p:cTn id="20" dur="2000" fill="hold"/>
                                        <p:tgtEl>
                                          <p:spTgt spid="6"/>
                                        </p:tgtEl>
                                        <p:attrNameLst>
                                          <p:attrName>ppt_y</p:attrName>
                                        </p:attrNameLst>
                                      </p:cBhvr>
                                      <p:tavLst>
                                        <p:tav tm="0">
                                          <p:val>
                                            <p:strVal val="#ppt_y"/>
                                          </p:val>
                                        </p:tav>
                                        <p:tav tm="100000">
                                          <p:val>
                                            <p:strVal val="#ppt_y"/>
                                          </p:val>
                                        </p:tav>
                                      </p:tavLst>
                                    </p:anim>
                                  </p:childTnLst>
                                </p:cTn>
                              </p:par>
                              <p:par>
                                <p:cTn id="21" presetID="8" presetClass="emph" presetSubtype="0" repeatCount="indefinite" fill="hold" nodeType="withEffect">
                                  <p:stCondLst>
                                    <p:cond delay="0"/>
                                  </p:stCondLst>
                                  <p:endCondLst>
                                    <p:cond evt="onNext" delay="0">
                                      <p:tgtEl>
                                        <p:sldTgt/>
                                      </p:tgtEl>
                                    </p:cond>
                                  </p:endCondLst>
                                  <p:childTnLst>
                                    <p:animRot by="180000">
                                      <p:cBhvr>
                                        <p:cTn id="22" dur="500" fill="hold"/>
                                        <p:tgtEl>
                                          <p:spTgt spid="6"/>
                                        </p:tgtEl>
                                        <p:attrNameLst>
                                          <p:attrName>r</p:attrName>
                                        </p:attrNameLst>
                                      </p:cBhvr>
                                    </p:animRo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10" presetClass="entr" presetSubtype="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par>
                                <p:cTn id="53" presetID="10" presetClass="entr" presetSubtype="0"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par>
                                <p:cTn id="56" presetID="10" presetClass="entr" presetSubtype="0" fill="hold"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par>
                                <p:cTn id="59" presetID="10" presetClass="entr" presetSubtype="0"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2168</TotalTime>
  <Words>887</Words>
  <Application>Microsoft Office PowerPoint</Application>
  <PresentationFormat>On-screen Show (4:3)</PresentationFormat>
  <Paragraphs>58</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Larva Experiment with Predators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Engh;Rick Reynolds</dc:creator>
  <cp:lastModifiedBy>rick R</cp:lastModifiedBy>
  <cp:revision>113</cp:revision>
  <dcterms:created xsi:type="dcterms:W3CDTF">2015-01-14T20:54:11Z</dcterms:created>
  <dcterms:modified xsi:type="dcterms:W3CDTF">2018-01-05T15:05:00Z</dcterms:modified>
</cp:coreProperties>
</file>